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75" r:id="rId12"/>
    <p:sldId id="274" r:id="rId13"/>
    <p:sldId id="266" r:id="rId14"/>
    <p:sldId id="267" r:id="rId15"/>
    <p:sldId id="268" r:id="rId16"/>
    <p:sldId id="269" r:id="rId17"/>
    <p:sldId id="270" r:id="rId18"/>
    <p:sldId id="271" r:id="rId19"/>
    <p:sldId id="272" r:id="rId20"/>
    <p:sldId id="273"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34587" autoAdjust="0"/>
    <p:restoredTop sz="86380" autoAdjust="0"/>
  </p:normalViewPr>
  <p:slideViewPr>
    <p:cSldViewPr>
      <p:cViewPr varScale="1">
        <p:scale>
          <a:sx n="89" d="100"/>
          <a:sy n="89" d="100"/>
        </p:scale>
        <p:origin x="1819" y="72"/>
      </p:cViewPr>
      <p:guideLst>
        <p:guide orient="horz" pos="2160"/>
        <p:guide pos="2880"/>
      </p:guideLst>
    </p:cSldViewPr>
  </p:slideViewPr>
  <p:outlineViewPr>
    <p:cViewPr>
      <p:scale>
        <a:sx n="33" d="100"/>
        <a:sy n="33" d="100"/>
      </p:scale>
      <p:origin x="246" y="104508"/>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ED1FE936-A95E-4C4C-9826-1AA6795FBD63}"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1FE936-A95E-4C4C-9826-1AA6795FBD63}"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1FE936-A95E-4C4C-9826-1AA6795FBD63}"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227FD46A-B083-4B61-8787-0A23D292697B}" type="datetimeFigureOut">
              <a:rPr lang="fr-FR" smtClean="0"/>
              <a:pPr/>
              <a:t>29/10/2019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ED1FE936-A95E-4C4C-9826-1AA6795FBD63}" type="slidenum">
              <a:rPr lang="fr-FR" smtClean="0"/>
              <a:pPr/>
              <a:t>‹#›</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27FD46A-B083-4B61-8787-0A23D292697B}" type="datetimeFigureOut">
              <a:rPr lang="fr-FR" smtClean="0"/>
              <a:pPr/>
              <a:t>29/10/2019</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D1FE936-A95E-4C4C-9826-1AA6795FBD63}" type="slidenum">
              <a:rPr lang="fr-FR" smtClean="0"/>
              <a:pPr/>
              <a:t>‹#›</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85728"/>
            <a:ext cx="9144000" cy="6215105"/>
          </a:xfrm>
        </p:spPr>
        <p:txBody>
          <a:bodyPr>
            <a:normAutofit/>
          </a:bodyPr>
          <a:lstStyle/>
          <a:p>
            <a:pPr algn="ctr"/>
            <a:r>
              <a:rPr lang="fr-FR" sz="4400" dirty="0" smtClean="0">
                <a:solidFill>
                  <a:schemeClr val="bg1"/>
                </a:solidFill>
              </a:rPr>
              <a:t>La langue amazighe au Maroc</a:t>
            </a:r>
            <a:br>
              <a:rPr lang="fr-FR" sz="4400" dirty="0" smtClean="0">
                <a:solidFill>
                  <a:schemeClr val="bg1"/>
                </a:solidFill>
              </a:rPr>
            </a:br>
            <a:r>
              <a:rPr lang="fr-FR" sz="4400" dirty="0" smtClean="0">
                <a:solidFill>
                  <a:schemeClr val="bg1"/>
                </a:solidFill>
              </a:rPr>
              <a:t>de l’exclusion à la reconnaissance</a:t>
            </a:r>
            <a:br>
              <a:rPr lang="fr-FR" sz="4400" dirty="0" smtClean="0">
                <a:solidFill>
                  <a:schemeClr val="bg1"/>
                </a:solidFill>
              </a:rPr>
            </a:br>
            <a:r>
              <a:rPr lang="fr-FR" sz="4400" dirty="0" smtClean="0">
                <a:solidFill>
                  <a:schemeClr val="bg1"/>
                </a:solidFill>
              </a:rPr>
              <a:t>Acquis, défis et perspectives</a:t>
            </a:r>
            <a:br>
              <a:rPr lang="fr-FR" sz="4400" dirty="0" smtClean="0">
                <a:solidFill>
                  <a:schemeClr val="bg1"/>
                </a:solidFill>
              </a:rPr>
            </a:br>
            <a:r>
              <a:rPr lang="fr-FR" sz="4400" dirty="0"/>
              <a:t/>
            </a:r>
            <a:br>
              <a:rPr lang="fr-FR" sz="4400" dirty="0"/>
            </a:br>
            <a:r>
              <a:rPr lang="fr-FR" sz="4400" b="1" dirty="0" smtClean="0">
                <a:solidFill>
                  <a:schemeClr val="bg1"/>
                </a:solidFill>
              </a:rPr>
              <a:t>Par</a:t>
            </a:r>
            <a:r>
              <a:rPr lang="fr-FR" sz="4400" b="1" dirty="0">
                <a:solidFill>
                  <a:schemeClr val="bg1"/>
                </a:solidFill>
              </a:rPr>
              <a:t> : </a:t>
            </a:r>
            <a:r>
              <a:rPr lang="fr-FR" sz="4400" b="1" dirty="0" err="1">
                <a:solidFill>
                  <a:schemeClr val="bg1"/>
                </a:solidFill>
              </a:rPr>
              <a:t>Lahoucine</a:t>
            </a:r>
            <a:r>
              <a:rPr lang="fr-FR" sz="4400" b="1" dirty="0">
                <a:solidFill>
                  <a:schemeClr val="bg1"/>
                </a:solidFill>
              </a:rPr>
              <a:t> </a:t>
            </a:r>
            <a:r>
              <a:rPr lang="fr-FR" sz="4400" b="1" dirty="0" smtClean="0">
                <a:solidFill>
                  <a:schemeClr val="bg1"/>
                </a:solidFill>
              </a:rPr>
              <a:t>BOUYAAKOUBI</a:t>
            </a:r>
            <a:r>
              <a:rPr lang="fr-FR" sz="4400" b="1" dirty="0"/>
              <a:t> </a:t>
            </a:r>
            <a:r>
              <a:rPr lang="fr-FR" sz="4400" dirty="0"/>
              <a:t/>
            </a:r>
            <a:br>
              <a:rPr lang="fr-FR" sz="4400" dirty="0"/>
            </a:br>
            <a:r>
              <a:rPr lang="fr-FR" sz="4400" b="1" dirty="0">
                <a:solidFill>
                  <a:schemeClr val="bg1"/>
                </a:solidFill>
                <a:latin typeface="Bodoni MT Condensed" pitchFamily="18" charset="0"/>
              </a:rPr>
              <a:t/>
            </a:r>
            <a:br>
              <a:rPr lang="fr-FR" sz="4400" b="1" dirty="0">
                <a:solidFill>
                  <a:schemeClr val="bg1"/>
                </a:solidFill>
                <a:latin typeface="Bodoni MT Condensed" pitchFamily="18" charset="0"/>
              </a:rPr>
            </a:br>
            <a:r>
              <a:rPr lang="fr-FR" sz="4400" b="1" dirty="0">
                <a:solidFill>
                  <a:schemeClr val="bg1"/>
                </a:solidFill>
                <a:latin typeface="Bodoni MT Condensed" pitchFamily="18" charset="0"/>
              </a:rPr>
              <a:t>FLSH, Université Ibn </a:t>
            </a:r>
            <a:r>
              <a:rPr lang="fr-FR" sz="4400" b="1" dirty="0" err="1">
                <a:solidFill>
                  <a:schemeClr val="bg1"/>
                </a:solidFill>
                <a:latin typeface="Bodoni MT Condensed" pitchFamily="18" charset="0"/>
              </a:rPr>
              <a:t>Zohr</a:t>
            </a:r>
            <a:r>
              <a:rPr lang="fr-FR" sz="4400" b="1" dirty="0">
                <a:solidFill>
                  <a:schemeClr val="bg1"/>
                </a:solidFill>
                <a:latin typeface="Bodoni MT Condensed" pitchFamily="18" charset="0"/>
              </a:rPr>
              <a:t>- </a:t>
            </a:r>
            <a:r>
              <a:rPr lang="fr-FR" sz="4400" b="1" dirty="0" smtClean="0">
                <a:solidFill>
                  <a:schemeClr val="bg1"/>
                </a:solidFill>
                <a:latin typeface="Bodoni MT Condensed" pitchFamily="18" charset="0"/>
              </a:rPr>
              <a:t>Agadir</a:t>
            </a:r>
            <a:endParaRPr lang="fr-FR" sz="4400" b="1" dirty="0">
              <a:solidFill>
                <a:schemeClr val="bg1"/>
              </a:solidFill>
              <a:latin typeface="Bodoni MT Condensed" pitchFamily="18" charset="0"/>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20000"/>
          </a:bodyPr>
          <a:lstStyle/>
          <a:p>
            <a:pPr algn="ctr"/>
            <a:r>
              <a:rPr lang="fr-FR" dirty="0" smtClean="0"/>
              <a:t>L’état de l’enseignement de l’amazighe</a:t>
            </a:r>
          </a:p>
          <a:p>
            <a:pPr algn="ctr">
              <a:buNone/>
            </a:pPr>
            <a:r>
              <a:rPr lang="fr-FR" dirty="0" smtClean="0"/>
              <a:t>De 2003 à 2019</a:t>
            </a:r>
          </a:p>
          <a:p>
            <a:pPr>
              <a:buNone/>
            </a:pPr>
            <a:r>
              <a:rPr lang="fr-FR" dirty="0" smtClean="0"/>
              <a:t>L’IRCAM a :</a:t>
            </a:r>
          </a:p>
          <a:p>
            <a:pPr>
              <a:buNone/>
            </a:pPr>
            <a:r>
              <a:rPr lang="fr-FR" dirty="0" smtClean="0"/>
              <a:t>-aménagé et adopté la graphie </a:t>
            </a:r>
            <a:r>
              <a:rPr lang="fr-FR" dirty="0" err="1" smtClean="0"/>
              <a:t>tifinnagh</a:t>
            </a:r>
            <a:endParaRPr lang="fr-FR" dirty="0" smtClean="0"/>
          </a:p>
          <a:p>
            <a:pPr>
              <a:buNone/>
            </a:pPr>
            <a:r>
              <a:rPr lang="fr-FR" dirty="0" smtClean="0"/>
              <a:t>Aménagé la langue (normalisation, fixation des règles, supports didactiques, les manuels scolaires, dictionnaires spécialisés,…</a:t>
            </a:r>
          </a:p>
          <a:p>
            <a:pPr>
              <a:buFontTx/>
              <a:buChar char="-"/>
            </a:pPr>
            <a:r>
              <a:rPr lang="fr-FR" dirty="0" smtClean="0"/>
              <a:t>Signature d’une convention avec le MEN, chargé de l’enseignement</a:t>
            </a:r>
          </a:p>
          <a:p>
            <a:pPr>
              <a:buFontTx/>
              <a:buChar char="-"/>
            </a:pPr>
            <a:r>
              <a:rPr lang="fr-FR" dirty="0" smtClean="0"/>
              <a:t>Après 16 ans nous avons deux discours :</a:t>
            </a:r>
          </a:p>
          <a:p>
            <a:pPr>
              <a:buNone/>
            </a:pPr>
            <a:r>
              <a:rPr lang="fr-FR" dirty="0" smtClean="0"/>
              <a:t>Discours officiel de l’Etat : positif</a:t>
            </a:r>
          </a:p>
          <a:p>
            <a:pPr>
              <a:buNone/>
            </a:pPr>
            <a:r>
              <a:rPr lang="fr-FR" dirty="0" smtClean="0"/>
              <a:t>Discours des ONG amazighes : très critique. </a:t>
            </a:r>
          </a:p>
          <a:p>
            <a:pPr>
              <a:buNone/>
            </a:pPr>
            <a:endParaRPr lang="fr-FR" dirty="0"/>
          </a:p>
        </p:txBody>
      </p:sp>
    </p:spTree>
  </p:cSld>
  <p:clrMapOvr>
    <a:masterClrMapping/>
  </p:clrMapOvr>
  <p:transition spd="slow">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581772"/>
          </a:xfrm>
        </p:spPr>
        <p:txBody>
          <a:bodyPr>
            <a:normAutofit fontScale="90000"/>
          </a:bodyPr>
          <a:lstStyle/>
          <a:p>
            <a:endParaRPr lang="fr-FR" dirty="0"/>
          </a:p>
        </p:txBody>
      </p:sp>
      <p:sp>
        <p:nvSpPr>
          <p:cNvPr id="3" name="Espace réservé du contenu 2"/>
          <p:cNvSpPr>
            <a:spLocks noGrp="1"/>
          </p:cNvSpPr>
          <p:nvPr>
            <p:ph idx="1"/>
          </p:nvPr>
        </p:nvSpPr>
        <p:spPr/>
        <p:txBody>
          <a:bodyPr/>
          <a:lstStyle/>
          <a:p>
            <a:pPr algn="ctr">
              <a:buNone/>
            </a:pPr>
            <a:r>
              <a:rPr lang="fr-FR" sz="6000" dirty="0" err="1" smtClean="0">
                <a:latin typeface="Tifinaghe-IRCAM" pitchFamily="18" charset="0"/>
                <a:cs typeface="Tifinaghe-IRCAM" pitchFamily="18" charset="0"/>
              </a:rPr>
              <a:t>Tanmirt</a:t>
            </a:r>
            <a:r>
              <a:rPr lang="fr-FR" sz="6000" dirty="0" smtClean="0"/>
              <a:t> </a:t>
            </a:r>
            <a:r>
              <a:rPr lang="ar-MA" sz="6000" smtClean="0"/>
              <a:t>شكرا </a:t>
            </a:r>
            <a:endParaRPr lang="fr-FR" sz="6000" dirty="0" smtClean="0"/>
          </a:p>
          <a:p>
            <a:pPr algn="ctr">
              <a:buNone/>
            </a:pPr>
            <a:endParaRPr lang="ar-MA" dirty="0" smtClean="0"/>
          </a:p>
          <a:p>
            <a:pPr algn="ctr">
              <a:buNone/>
            </a:pPr>
            <a:r>
              <a:rPr lang="fr-FR" sz="6000" dirty="0" smtClean="0"/>
              <a:t>Merci</a:t>
            </a:r>
            <a:endParaRPr lang="fr-FR" sz="6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928670"/>
            <a:ext cx="8229600" cy="5500726"/>
          </a:xfrm>
        </p:spPr>
        <p:txBody>
          <a:bodyPr>
            <a:normAutofit/>
          </a:bodyPr>
          <a:lstStyle/>
          <a:p>
            <a:pPr algn="ctr"/>
            <a:endParaRPr lang="fr-FR" dirty="0"/>
          </a:p>
        </p:txBody>
      </p:sp>
      <p:sp>
        <p:nvSpPr>
          <p:cNvPr id="4" name="Espace réservé du contenu 3"/>
          <p:cNvSpPr>
            <a:spLocks noGrp="1"/>
          </p:cNvSpPr>
          <p:nvPr>
            <p:ph idx="1"/>
          </p:nvPr>
        </p:nvSpPr>
        <p:spPr>
          <a:xfrm>
            <a:off x="457200" y="1935480"/>
            <a:ext cx="8229600" cy="3065156"/>
          </a:xfrm>
        </p:spPr>
        <p:txBody>
          <a:bodyPr/>
          <a:lstStyle/>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endParaRPr lang="fr-FR" dirty="0"/>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endParaRPr lang="fr-FR" dirty="0"/>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endParaRPr lang="fr-FR" dirty="0"/>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endParaRPr lang="fr-FR" dirty="0"/>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81706"/>
          </a:xfrm>
        </p:spPr>
        <p:txBody>
          <a:bodyPr>
            <a:normAutofit fontScale="90000"/>
          </a:bodyPr>
          <a:lstStyle/>
          <a:p>
            <a:endParaRPr lang="fr-FR" dirty="0"/>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nir\Desktop\carte-langues-tamazgha-3.jpg"/>
          <p:cNvPicPr>
            <a:picLocks noGrp="1" noChangeAspect="1" noChangeArrowheads="1"/>
          </p:cNvPicPr>
          <p:nvPr>
            <p:ph idx="1"/>
          </p:nvPr>
        </p:nvPicPr>
        <p:blipFill>
          <a:blip r:embed="rId2"/>
          <a:srcRect/>
          <a:stretch>
            <a:fillRect/>
          </a:stretch>
        </p:blipFill>
        <p:spPr bwMode="auto">
          <a:xfrm>
            <a:off x="428596" y="1142985"/>
            <a:ext cx="7786742" cy="5181616"/>
          </a:xfrm>
          <a:prstGeom prst="rect">
            <a:avLst/>
          </a:prstGeom>
          <a:noFill/>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4" name="Espace réservé du contenu 3"/>
          <p:cNvSpPr>
            <a:spLocks noGrp="1"/>
          </p:cNvSpPr>
          <p:nvPr>
            <p:ph idx="1"/>
          </p:nvPr>
        </p:nvSpPr>
        <p:spPr/>
        <p:txBody>
          <a:bodyPr/>
          <a:lstStyle/>
          <a:p>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nir\Desktop\region-du-maroc.jpg"/>
          <p:cNvPicPr>
            <a:picLocks noGrp="1" noChangeAspect="1" noChangeArrowheads="1"/>
          </p:cNvPicPr>
          <p:nvPr>
            <p:ph idx="1"/>
          </p:nvPr>
        </p:nvPicPr>
        <p:blipFill>
          <a:blip r:embed="rId2"/>
          <a:srcRect/>
          <a:stretch>
            <a:fillRect/>
          </a:stretch>
        </p:blipFill>
        <p:spPr bwMode="auto">
          <a:xfrm>
            <a:off x="1333500" y="1986756"/>
            <a:ext cx="6477000" cy="4286250"/>
          </a:xfrm>
          <a:prstGeom prst="rect">
            <a:avLst/>
          </a:prstGeom>
          <a:noFill/>
        </p:spPr>
      </p:pic>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57298"/>
            <a:ext cx="8229600" cy="4967302"/>
          </a:xfrm>
        </p:spPr>
        <p:style>
          <a:lnRef idx="2">
            <a:schemeClr val="accent6"/>
          </a:lnRef>
          <a:fillRef idx="1">
            <a:schemeClr val="lt1"/>
          </a:fillRef>
          <a:effectRef idx="0">
            <a:schemeClr val="accent6"/>
          </a:effectRef>
          <a:fontRef idx="minor">
            <a:schemeClr val="dk1"/>
          </a:fontRef>
        </p:style>
        <p:txBody>
          <a:bodyPr>
            <a:normAutofit/>
          </a:bodyPr>
          <a:lstStyle/>
          <a:p>
            <a:pPr marL="179388" indent="-179388">
              <a:buFontTx/>
              <a:buChar char="-"/>
            </a:pPr>
            <a:endParaRPr lang="fr-FR" sz="3600" dirty="0" smtClean="0">
              <a:solidFill>
                <a:schemeClr val="tx1"/>
              </a:solidFill>
            </a:endParaRPr>
          </a:p>
          <a:p>
            <a:pPr marL="179388" indent="-179388">
              <a:buFontTx/>
              <a:buChar char="-"/>
            </a:pPr>
            <a:endParaRPr lang="fr-FR" sz="3600" dirty="0" smtClean="0">
              <a:solidFill>
                <a:schemeClr val="tx1"/>
              </a:solidFill>
            </a:endParaRPr>
          </a:p>
          <a:p>
            <a:pPr marL="179388" indent="-179388">
              <a:buFontTx/>
              <a:buChar char="-"/>
            </a:pPr>
            <a:endParaRPr lang="fr-FR" sz="3600" dirty="0" smtClean="0">
              <a:solidFill>
                <a:schemeClr val="tx1"/>
              </a:solidFill>
            </a:endParaRPr>
          </a:p>
        </p:txBody>
      </p:sp>
      <p:sp>
        <p:nvSpPr>
          <p:cNvPr id="2" name="Titre 1"/>
          <p:cNvSpPr>
            <a:spLocks noGrp="1"/>
          </p:cNvSpPr>
          <p:nvPr>
            <p:ph type="title"/>
          </p:nvPr>
        </p:nvSpPr>
        <p:spPr>
          <a:xfrm>
            <a:off x="2643174" y="714356"/>
            <a:ext cx="4357718" cy="581772"/>
          </a:xfrm>
        </p:spPr>
        <p:txBody>
          <a:bodyPr>
            <a:normAutofit fontScale="90000"/>
          </a:bodyPr>
          <a:lstStyle/>
          <a:p>
            <a:pPr algn="ctr"/>
            <a:r>
              <a:rPr lang="fr-FR" sz="4000" dirty="0" smtClean="0"/>
              <a:t>Le </a:t>
            </a:r>
            <a:r>
              <a:rPr lang="fr-FR" sz="4000" dirty="0" err="1" smtClean="0"/>
              <a:t>Souss</a:t>
            </a:r>
            <a:r>
              <a:rPr lang="fr-FR" sz="4000" dirty="0" smtClean="0"/>
              <a:t> linguistique</a:t>
            </a:r>
            <a:endParaRPr lang="fr-FR" sz="4000" dirty="0"/>
          </a:p>
        </p:txBody>
      </p:sp>
      <p:pic>
        <p:nvPicPr>
          <p:cNvPr id="4" name="Espace réservé du contenu 3" descr="carte maroc - Copie"/>
          <p:cNvPicPr>
            <a:picLocks/>
          </p:cNvPicPr>
          <p:nvPr/>
        </p:nvPicPr>
        <p:blipFill>
          <a:blip r:embed="rId2"/>
          <a:srcRect l="23106" t="-4581" r="-23767"/>
          <a:stretch>
            <a:fillRect/>
          </a:stretch>
        </p:blipFill>
        <p:spPr bwMode="auto">
          <a:xfrm>
            <a:off x="1500166" y="-285776"/>
            <a:ext cx="7358082" cy="6572272"/>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descr="C:\Users\Anir\Desktop\Dossier Habilitation\carte tachelhit.png"/>
          <p:cNvPicPr>
            <a:picLocks noGrp="1"/>
          </p:cNvPicPr>
          <p:nvPr>
            <p:ph idx="1"/>
          </p:nvPr>
        </p:nvPicPr>
        <p:blipFill>
          <a:blip r:embed="rId2"/>
          <a:srcRect/>
          <a:stretch>
            <a:fillRect/>
          </a:stretch>
        </p:blipFill>
        <p:spPr bwMode="auto">
          <a:xfrm>
            <a:off x="1571604" y="1071547"/>
            <a:ext cx="5857916" cy="5253054"/>
          </a:xfrm>
          <a:prstGeom prst="rect">
            <a:avLst/>
          </a:prstGeom>
          <a:noFill/>
          <a:ln w="9525">
            <a:noFill/>
            <a:miter lim="800000"/>
            <a:headEnd/>
            <a:tailEnd/>
          </a:ln>
        </p:spPr>
      </p:pic>
    </p:spTree>
  </p:cSld>
  <p:clrMapOvr>
    <a:masterClrMapping/>
  </p:clrMapOvr>
  <p:transition spd="slow">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714356"/>
            <a:ext cx="8229600" cy="5610244"/>
          </a:xfrm>
        </p:spPr>
        <p:txBody>
          <a:bodyPr>
            <a:normAutofit/>
          </a:bodyPr>
          <a:lstStyle/>
          <a:p>
            <a:pPr algn="just">
              <a:lnSpc>
                <a:spcPct val="150000"/>
              </a:lnSpc>
            </a:pPr>
            <a:endParaRPr lang="fr-FR" sz="2200" dirty="0" smtClean="0"/>
          </a:p>
          <a:p>
            <a:endParaRPr lang="fr-FR" dirty="0"/>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28670"/>
            <a:ext cx="8229600" cy="5395930"/>
          </a:xfrm>
        </p:spPr>
        <p:txBody>
          <a:bodyPr>
            <a:normAutofit fontScale="92500" lnSpcReduction="10000"/>
          </a:bodyPr>
          <a:lstStyle/>
          <a:p>
            <a:pPr algn="ctr">
              <a:buNone/>
            </a:pPr>
            <a:r>
              <a:rPr lang="fr-FR" dirty="0" smtClean="0"/>
              <a:t>La constitution du Maroc de 2011</a:t>
            </a:r>
          </a:p>
          <a:p>
            <a:pPr>
              <a:buNone/>
            </a:pPr>
            <a:r>
              <a:rPr lang="fr-FR" dirty="0" smtClean="0"/>
              <a:t>Préambule :</a:t>
            </a:r>
          </a:p>
          <a:p>
            <a:pPr algn="just">
              <a:buNone/>
            </a:pPr>
            <a:r>
              <a:rPr lang="fr-FR" dirty="0" smtClean="0"/>
              <a:t>Etat </a:t>
            </a:r>
            <a:r>
              <a:rPr lang="fr-FR" u="sng" dirty="0" smtClean="0"/>
              <a:t>musulman</a:t>
            </a:r>
            <a:r>
              <a:rPr lang="fr-FR" dirty="0" smtClean="0"/>
              <a:t> souverain, attaché à son unité nationale et à son intégrité territoriale, le Royaume du Maroc entend préserver, dans sa plénitude et sa diversité, son identité nationale une et indivisible. Son unité, forgée par la convergence de ses </a:t>
            </a:r>
            <a:r>
              <a:rPr lang="fr-FR" dirty="0" smtClean="0">
                <a:solidFill>
                  <a:srgbClr val="00B050"/>
                </a:solidFill>
              </a:rPr>
              <a:t>composantes</a:t>
            </a:r>
            <a:r>
              <a:rPr lang="fr-FR" dirty="0" smtClean="0"/>
              <a:t> arabo-islamique, </a:t>
            </a:r>
            <a:r>
              <a:rPr lang="fr-FR" dirty="0" smtClean="0">
                <a:solidFill>
                  <a:srgbClr val="FF0000"/>
                </a:solidFill>
              </a:rPr>
              <a:t>amazighe</a:t>
            </a:r>
            <a:r>
              <a:rPr lang="fr-FR" dirty="0" smtClean="0"/>
              <a:t> et saharo-</a:t>
            </a:r>
            <a:r>
              <a:rPr lang="fr-FR" dirty="0" err="1" smtClean="0"/>
              <a:t>hassanie</a:t>
            </a:r>
            <a:r>
              <a:rPr lang="fr-FR" dirty="0" smtClean="0"/>
              <a:t>, s'est nourrie et enrichie de ses </a:t>
            </a:r>
            <a:r>
              <a:rPr lang="fr-FR" dirty="0" smtClean="0">
                <a:solidFill>
                  <a:srgbClr val="00B050"/>
                </a:solidFill>
              </a:rPr>
              <a:t>affluents</a:t>
            </a:r>
            <a:r>
              <a:rPr lang="fr-FR" dirty="0" smtClean="0"/>
              <a:t> africain, andalou, hébraïque et méditerranéen. La prééminence accordée à la religion musulmane dans ce référentiel national va de pair avec l'attachement du peuple marocain aux </a:t>
            </a:r>
            <a:r>
              <a:rPr lang="fr-FR" u="sng" dirty="0" smtClean="0"/>
              <a:t>valeurs d'ouverture, de modération, de tolérance et de dialogue </a:t>
            </a:r>
            <a:r>
              <a:rPr lang="fr-FR" dirty="0" smtClean="0"/>
              <a:t>pour la compréhension mutuelle entre toutes les cultures et les civilisations du monde. </a:t>
            </a:r>
            <a:endParaRPr lang="fr-FR" dirty="0"/>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20000"/>
          </a:bodyPr>
          <a:lstStyle/>
          <a:p>
            <a:r>
              <a:rPr lang="fr-FR" dirty="0" smtClean="0"/>
              <a:t>…il réaffirme son attachement aux </a:t>
            </a:r>
            <a:r>
              <a:rPr lang="fr-FR" dirty="0" smtClean="0">
                <a:solidFill>
                  <a:srgbClr val="00B050"/>
                </a:solidFill>
              </a:rPr>
              <a:t>droits de l'Homme </a:t>
            </a:r>
            <a:r>
              <a:rPr lang="fr-FR" dirty="0" smtClean="0"/>
              <a:t>tels qu'ils sont universellement reconnus, </a:t>
            </a:r>
          </a:p>
          <a:p>
            <a:r>
              <a:rPr lang="fr-FR" dirty="0" smtClean="0"/>
              <a:t>Article 5</a:t>
            </a:r>
          </a:p>
          <a:p>
            <a:pPr algn="just">
              <a:buNone/>
            </a:pPr>
            <a:r>
              <a:rPr lang="fr-FR" dirty="0" smtClean="0"/>
              <a:t>L'arabe </a:t>
            </a:r>
            <a:r>
              <a:rPr lang="fr-FR" dirty="0" smtClean="0">
                <a:solidFill>
                  <a:srgbClr val="00B050"/>
                </a:solidFill>
              </a:rPr>
              <a:t>demeure </a:t>
            </a:r>
            <a:r>
              <a:rPr lang="fr-FR" u="sng" dirty="0" smtClean="0">
                <a:solidFill>
                  <a:srgbClr val="00B050"/>
                </a:solidFill>
              </a:rPr>
              <a:t>la</a:t>
            </a:r>
            <a:r>
              <a:rPr lang="fr-FR" dirty="0" smtClean="0">
                <a:solidFill>
                  <a:srgbClr val="00B050"/>
                </a:solidFill>
              </a:rPr>
              <a:t> langue officielle de l'Etat</a:t>
            </a:r>
            <a:r>
              <a:rPr lang="fr-FR" dirty="0" smtClean="0"/>
              <a:t>. L'Etat œuvre à la protection et au développement de la langue arabe, ainsi qu'à la promotion de son utilisation. </a:t>
            </a:r>
            <a:r>
              <a:rPr lang="fr-FR" dirty="0" smtClean="0">
                <a:solidFill>
                  <a:srgbClr val="FF0000"/>
                </a:solidFill>
              </a:rPr>
              <a:t>De même, l' amazighe constitue </a:t>
            </a:r>
            <a:r>
              <a:rPr lang="fr-FR" u="sng" dirty="0" smtClean="0">
                <a:solidFill>
                  <a:srgbClr val="FF0000"/>
                </a:solidFill>
              </a:rPr>
              <a:t>une</a:t>
            </a:r>
            <a:r>
              <a:rPr lang="fr-FR" dirty="0" smtClean="0">
                <a:solidFill>
                  <a:srgbClr val="FF0000"/>
                </a:solidFill>
              </a:rPr>
              <a:t> langue officielle de l'Etat, en tant que </a:t>
            </a:r>
            <a:r>
              <a:rPr lang="fr-FR" u="sng" dirty="0" smtClean="0">
                <a:solidFill>
                  <a:srgbClr val="FF0000"/>
                </a:solidFill>
              </a:rPr>
              <a:t>patrimoine</a:t>
            </a:r>
            <a:r>
              <a:rPr lang="fr-FR" dirty="0" smtClean="0">
                <a:solidFill>
                  <a:srgbClr val="FF0000"/>
                </a:solidFill>
              </a:rPr>
              <a:t> commun de </a:t>
            </a:r>
            <a:r>
              <a:rPr lang="fr-FR" u="sng" dirty="0" smtClean="0">
                <a:solidFill>
                  <a:srgbClr val="FF0000"/>
                </a:solidFill>
              </a:rPr>
              <a:t>tous les Marocains </a:t>
            </a:r>
            <a:r>
              <a:rPr lang="fr-FR" dirty="0" smtClean="0">
                <a:solidFill>
                  <a:srgbClr val="FF0000"/>
                </a:solidFill>
              </a:rPr>
              <a:t>sans exception</a:t>
            </a:r>
            <a:r>
              <a:rPr lang="fr-FR" dirty="0" smtClean="0"/>
              <a:t>. </a:t>
            </a:r>
            <a:r>
              <a:rPr lang="fr-FR" u="sng" dirty="0" smtClean="0"/>
              <a:t>Une loi organique </a:t>
            </a:r>
            <a:r>
              <a:rPr lang="fr-FR" dirty="0" smtClean="0"/>
              <a:t>définit le processus de mise en œuvre du caractère officiel de cette langue, ainsi que les modalités de son intégration dans l'enseignement et dans les domaines prioritaires de la vie publique, et ce afin de lui permettre de remplir à terme sa fonction de langue officielle. </a:t>
            </a:r>
          </a:p>
          <a:p>
            <a:pPr>
              <a:buNone/>
            </a:pPr>
            <a:endParaRPr lang="fr-FR" dirty="0" smtClean="0"/>
          </a:p>
          <a:p>
            <a:pPr>
              <a:buNone/>
            </a:pPr>
            <a:endParaRPr lang="fr-FR" dirty="0" smtClean="0"/>
          </a:p>
          <a:p>
            <a:pPr>
              <a:buNone/>
            </a:pPr>
            <a:endParaRPr lang="fr-FR" dirty="0" smtClean="0"/>
          </a:p>
          <a:p>
            <a:pPr>
              <a:buNone/>
            </a:pPr>
            <a:endParaRPr lang="fr-FR" dirty="0" smtClean="0"/>
          </a:p>
          <a:p>
            <a:pPr>
              <a:buNone/>
            </a:pPr>
            <a:endParaRPr lang="fr-FR" dirty="0" smtClean="0"/>
          </a:p>
          <a:p>
            <a:endParaRPr lang="fr-FR" dirty="0" smtClean="0"/>
          </a:p>
          <a:p>
            <a:endParaRPr lang="fr-FR" dirty="0" smtClean="0"/>
          </a:p>
          <a:p>
            <a:endParaRPr lang="fr-FR" dirty="0" smtClean="0"/>
          </a:p>
          <a:p>
            <a:endParaRPr lang="fr-FR" dirty="0"/>
          </a:p>
        </p:txBody>
      </p: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85000" lnSpcReduction="20000"/>
          </a:bodyPr>
          <a:lstStyle/>
          <a:p>
            <a:r>
              <a:rPr lang="fr-FR" dirty="0" smtClean="0"/>
              <a:t>Quelques décisions importantes</a:t>
            </a:r>
          </a:p>
          <a:p>
            <a:r>
              <a:rPr lang="fr-FR" dirty="0" smtClean="0"/>
              <a:t>1994 : discours royal de Hassan II appelant à enseigner les dialectes marocains (sans suite)</a:t>
            </a:r>
          </a:p>
          <a:p>
            <a:r>
              <a:rPr lang="fr-FR" dirty="0" smtClean="0"/>
              <a:t>2001 : création de l’Institut royal de la culture amazighe</a:t>
            </a:r>
          </a:p>
          <a:p>
            <a:r>
              <a:rPr lang="fr-FR" dirty="0" smtClean="0"/>
              <a:t>2003 : expérience d’intégration de l’amazighe dans l’école primaire</a:t>
            </a:r>
          </a:p>
          <a:p>
            <a:r>
              <a:rPr lang="fr-FR" dirty="0" smtClean="0"/>
              <a:t>2006/2007 : création de filières et master des études amazighes (Agadir, Fès, Oujda), et après à Nador et Casablanca</a:t>
            </a:r>
          </a:p>
          <a:p>
            <a:r>
              <a:rPr lang="fr-FR" dirty="0" smtClean="0"/>
              <a:t>2010 : lancement de la chaine amazighe (la 8).</a:t>
            </a:r>
          </a:p>
          <a:p>
            <a:r>
              <a:rPr lang="fr-FR" dirty="0" smtClean="0"/>
              <a:t>2011 : reconnaissance constitutionnelle de l’amazighe comme une langue officielle de l’Etat (au coté de l’arabe).</a:t>
            </a:r>
          </a:p>
          <a:p>
            <a:r>
              <a:rPr lang="fr-FR" dirty="0" smtClean="0"/>
              <a:t>2019 : adoption des lois des lois organiques relatives à la mise en œuvre du statut officiel de l’amazighe (après 8 ans d’attente).   </a:t>
            </a:r>
          </a:p>
          <a:p>
            <a:endParaRPr lang="fr-FR" dirty="0" smtClean="0"/>
          </a:p>
          <a:p>
            <a:endParaRPr lang="fr-FR" dirty="0" smtClean="0"/>
          </a:p>
          <a:p>
            <a:endParaRPr lang="fr-FR" dirty="0"/>
          </a:p>
        </p:txBody>
      </p:sp>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493</TotalTime>
  <Words>441</Words>
  <Application>Microsoft Office PowerPoint</Application>
  <PresentationFormat>Diavetítés a képernyőre (4:3 oldalarány)</PresentationFormat>
  <Paragraphs>51</Paragraphs>
  <Slides>20</Slides>
  <Notes>0</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20</vt:i4>
      </vt:variant>
    </vt:vector>
  </HeadingPairs>
  <TitlesOfParts>
    <vt:vector size="27" baseType="lpstr">
      <vt:lpstr>Bodoni MT Condensed</vt:lpstr>
      <vt:lpstr>Calibri</vt:lpstr>
      <vt:lpstr>Constantia</vt:lpstr>
      <vt:lpstr>Majalla UI</vt:lpstr>
      <vt:lpstr>Tifinaghe-IRCAM</vt:lpstr>
      <vt:lpstr>Wingdings 2</vt:lpstr>
      <vt:lpstr>Débit</vt:lpstr>
      <vt:lpstr>La langue amazighe au Maroc de l’exclusion à la reconnaissance Acquis, défis et perspectives  Par : Lahoucine BOUYAAKOUBI   FLSH, Université Ibn Zohr- Agadir</vt:lpstr>
      <vt:lpstr>PowerPoint bemutató</vt:lpstr>
      <vt:lpstr>PowerPoint bemutató</vt:lpstr>
      <vt:lpstr>Le Souss linguistique</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Yennayer (Le nouvel an amazighe)     Origine, évolution et                réappropriation d’une pratique agricole.   Par : Lahoucine BOUYAAKOUBI   Département des Études Amazighes FLSH, Université Ibn Zohr- Agadir</dc:title>
  <dc:creator>hp</dc:creator>
  <cp:lastModifiedBy>Sean Waller</cp:lastModifiedBy>
  <cp:revision>86</cp:revision>
  <dcterms:created xsi:type="dcterms:W3CDTF">2014-01-09T23:08:05Z</dcterms:created>
  <dcterms:modified xsi:type="dcterms:W3CDTF">2019-10-29T07:48:22Z</dcterms:modified>
</cp:coreProperties>
</file>