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2" r:id="rId6"/>
    <p:sldId id="261" r:id="rId7"/>
    <p:sldId id="260" r:id="rId8"/>
    <p:sldId id="263" r:id="rId9"/>
    <p:sldId id="264" r:id="rId10"/>
    <p:sldId id="266" r:id="rId11"/>
    <p:sldId id="265" r:id="rId12"/>
    <p:sldId id="269" r:id="rId13"/>
    <p:sldId id="270" r:id="rId14"/>
    <p:sldId id="271" r:id="rId15"/>
    <p:sldId id="272" r:id="rId16"/>
    <p:sldId id="267" r:id="rId17"/>
    <p:sldId id="268" r:id="rId18"/>
    <p:sldId id="273" r:id="rId19"/>
    <p:sldId id="284" r:id="rId20"/>
    <p:sldId id="278" r:id="rId21"/>
    <p:sldId id="454" r:id="rId22"/>
    <p:sldId id="28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mianos Serefidis" initials="DS" lastIdx="3" clrIdx="0">
    <p:extLst>
      <p:ext uri="{19B8F6BF-5375-455C-9EA6-DF929625EA0E}">
        <p15:presenceInfo xmlns:p15="http://schemas.microsoft.com/office/powerpoint/2012/main" userId="S-1-5-21-3073366522-1976327825-2374869639-60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80443" autoAdjust="0"/>
  </p:normalViewPr>
  <p:slideViewPr>
    <p:cSldViewPr snapToGrid="0">
      <p:cViewPr varScale="1">
        <p:scale>
          <a:sx n="53" d="100"/>
          <a:sy n="53" d="100"/>
        </p:scale>
        <p:origin x="9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668046-977D-4F1B-9F38-4292508914D4}" type="datetimeFigureOut">
              <a:rPr lang="en-GB" smtClean="0"/>
              <a:t>28/10/2019</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1CA21C-782F-49EA-AB63-E2160EDE16CA}" type="slidenum">
              <a:rPr lang="en-GB" smtClean="0"/>
              <a:t>‹N°›</a:t>
            </a:fld>
            <a:endParaRPr lang="en-GB"/>
          </a:p>
        </p:txBody>
      </p:sp>
    </p:spTree>
    <p:extLst>
      <p:ext uri="{BB962C8B-B14F-4D97-AF65-F5344CB8AC3E}">
        <p14:creationId xmlns:p14="http://schemas.microsoft.com/office/powerpoint/2010/main" val="7119118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83A872-7F61-4386-AB16-0731CABB7C5A}" type="datetimeFigureOut">
              <a:rPr lang="en-GB" smtClean="0"/>
              <a:t>28/10/2019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53691D-973C-49DE-B741-D95F9F23482D}" type="slidenum">
              <a:rPr lang="en-GB" smtClean="0"/>
              <a:t>‹N°›</a:t>
            </a:fld>
            <a:endParaRPr lang="en-GB"/>
          </a:p>
        </p:txBody>
      </p:sp>
    </p:spTree>
    <p:extLst>
      <p:ext uri="{BB962C8B-B14F-4D97-AF65-F5344CB8AC3E}">
        <p14:creationId xmlns:p14="http://schemas.microsoft.com/office/powerpoint/2010/main" val="161004769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December 2016, out of the 193 UN Member States, a total of 167 States (86.5%) have received at least 1 visit by a mandate holder.</a:t>
            </a:r>
            <a:endParaRPr lang="en-GB" dirty="0"/>
          </a:p>
        </p:txBody>
      </p:sp>
      <p:sp>
        <p:nvSpPr>
          <p:cNvPr id="4" name="Slide Number Placeholder 3"/>
          <p:cNvSpPr>
            <a:spLocks noGrp="1"/>
          </p:cNvSpPr>
          <p:nvPr>
            <p:ph type="sldNum" sz="quarter" idx="10"/>
          </p:nvPr>
        </p:nvSpPr>
        <p:spPr/>
        <p:txBody>
          <a:bodyPr/>
          <a:lstStyle/>
          <a:p>
            <a:fld id="{8E53691D-973C-49DE-B741-D95F9F23482D}" type="slidenum">
              <a:rPr lang="en-GB" smtClean="0"/>
              <a:t>9</a:t>
            </a:fld>
            <a:endParaRPr lang="en-GB"/>
          </a:p>
        </p:txBody>
      </p:sp>
    </p:spTree>
    <p:extLst>
      <p:ext uri="{BB962C8B-B14F-4D97-AF65-F5344CB8AC3E}">
        <p14:creationId xmlns:p14="http://schemas.microsoft.com/office/powerpoint/2010/main" val="1028097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majority of communications are Letters of Allegation</a:t>
            </a:r>
            <a:endParaRPr lang="en-GB" dirty="0"/>
          </a:p>
        </p:txBody>
      </p:sp>
      <p:sp>
        <p:nvSpPr>
          <p:cNvPr id="4" name="Slide Number Placeholder 3"/>
          <p:cNvSpPr>
            <a:spLocks noGrp="1"/>
          </p:cNvSpPr>
          <p:nvPr>
            <p:ph type="sldNum" sz="quarter" idx="10"/>
          </p:nvPr>
        </p:nvSpPr>
        <p:spPr/>
        <p:txBody>
          <a:bodyPr/>
          <a:lstStyle/>
          <a:p>
            <a:fld id="{8E53691D-973C-49DE-B741-D95F9F23482D}" type="slidenum">
              <a:rPr lang="en-GB" smtClean="0"/>
              <a:t>11</a:t>
            </a:fld>
            <a:endParaRPr lang="en-GB"/>
          </a:p>
        </p:txBody>
      </p:sp>
    </p:spTree>
    <p:extLst>
      <p:ext uri="{BB962C8B-B14F-4D97-AF65-F5344CB8AC3E}">
        <p14:creationId xmlns:p14="http://schemas.microsoft.com/office/powerpoint/2010/main" val="462336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Example of Conferences and Workshops:</a:t>
            </a:r>
          </a:p>
          <a:p>
            <a:pPr marL="171450" indent="-171450">
              <a:buFontTx/>
              <a:buChar char="-"/>
            </a:pPr>
            <a:r>
              <a:rPr lang="en-US" b="0" dirty="0"/>
              <a:t>Follow-up Workshop</a:t>
            </a:r>
            <a:r>
              <a:rPr lang="en-US" b="0" baseline="0" dirty="0"/>
              <a:t> on the Situation of Roma in the Americas, organized by the SR on Minorities on 20 and 21 September 2017, in Buenos Aires, with the participation of a number of representatives from Roma communities from 7 countries, as well as representatives from governments, state institutions, international organizations, and regional human rights mechanisms</a:t>
            </a:r>
          </a:p>
          <a:p>
            <a:pPr marL="171450" indent="-171450">
              <a:buFontTx/>
              <a:buChar char="-"/>
            </a:pPr>
            <a:r>
              <a:rPr lang="en-US" b="0" baseline="0" dirty="0"/>
              <a:t>OTHER EXAMPLES include regional consultations, expert meetings and conferences.</a:t>
            </a:r>
          </a:p>
          <a:p>
            <a:pPr marL="0" indent="0">
              <a:buFontTx/>
              <a:buNone/>
            </a:pPr>
            <a:endParaRPr lang="en-US" b="0" baseline="0" dirty="0"/>
          </a:p>
          <a:p>
            <a:endParaRPr lang="en-US" b="0" baseline="0" dirty="0"/>
          </a:p>
          <a:p>
            <a:pPr marL="0" indent="0">
              <a:buFontTx/>
              <a:buNone/>
            </a:pPr>
            <a:r>
              <a:rPr lang="en-GB" b="1" baseline="0" dirty="0"/>
              <a:t>Media products:</a:t>
            </a:r>
          </a:p>
          <a:p>
            <a:pPr marL="171450" indent="-171450">
              <a:buFontTx/>
              <a:buChar char="-"/>
            </a:pPr>
            <a:r>
              <a:rPr lang="en-GB" baseline="0" dirty="0"/>
              <a:t>In 2016, a total of 461 media products, either individually or jointly (322 press releases, 97 media advisories and 42 media statements), raising awareness and voicing concerns on human rights issues globally, including individual cases</a:t>
            </a:r>
          </a:p>
          <a:p>
            <a:pPr marL="171450" indent="-171450">
              <a:buFontTx/>
              <a:buChar char="-"/>
            </a:pPr>
            <a:endParaRPr lang="en-GB" baseline="0" dirty="0"/>
          </a:p>
          <a:p>
            <a:pPr marL="0" indent="0">
              <a:buFontTx/>
              <a:buNone/>
            </a:pPr>
            <a:r>
              <a:rPr lang="en-GB" b="1" baseline="0" dirty="0"/>
              <a:t>Engagement with other international mechanisms:</a:t>
            </a:r>
          </a:p>
          <a:p>
            <a:pPr marL="0" indent="0">
              <a:buFontTx/>
              <a:buNone/>
            </a:pPr>
            <a:r>
              <a:rPr lang="en-GB" b="0" baseline="0" dirty="0"/>
              <a:t>International Organizations, regional organizations and human </a:t>
            </a:r>
            <a:r>
              <a:rPr lang="en-GB" b="0" baseline="0"/>
              <a:t>rights mechanisms</a:t>
            </a:r>
            <a:endParaRPr lang="en-GB" b="0" baseline="0" dirty="0"/>
          </a:p>
          <a:p>
            <a:endParaRPr lang="en-GB" b="0" dirty="0"/>
          </a:p>
        </p:txBody>
      </p:sp>
      <p:sp>
        <p:nvSpPr>
          <p:cNvPr id="4" name="Slide Number Placeholder 3"/>
          <p:cNvSpPr>
            <a:spLocks noGrp="1"/>
          </p:cNvSpPr>
          <p:nvPr>
            <p:ph type="sldNum" sz="quarter" idx="10"/>
          </p:nvPr>
        </p:nvSpPr>
        <p:spPr/>
        <p:txBody>
          <a:bodyPr/>
          <a:lstStyle/>
          <a:p>
            <a:fld id="{8E53691D-973C-49DE-B741-D95F9F23482D}" type="slidenum">
              <a:rPr lang="en-GB" smtClean="0"/>
              <a:t>15</a:t>
            </a:fld>
            <a:endParaRPr lang="en-GB"/>
          </a:p>
        </p:txBody>
      </p:sp>
    </p:spTree>
    <p:extLst>
      <p:ext uri="{BB962C8B-B14F-4D97-AF65-F5344CB8AC3E}">
        <p14:creationId xmlns:p14="http://schemas.microsoft.com/office/powerpoint/2010/main" val="68174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97E75A3-9450-458A-AC10-CDD1C869C83A}"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3236810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E75A3-9450-458A-AC10-CDD1C869C83A}"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536280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E75A3-9450-458A-AC10-CDD1C869C83A}"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1018513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97E75A3-9450-458A-AC10-CDD1C869C83A}"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1186137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7E75A3-9450-458A-AC10-CDD1C869C83A}"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764040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97E75A3-9450-458A-AC10-CDD1C869C83A}"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1795678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97E75A3-9450-458A-AC10-CDD1C869C83A}" type="datetimeFigureOut">
              <a:rPr lang="en-GB" smtClean="0"/>
              <a:t>28/10/2019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2076101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97E75A3-9450-458A-AC10-CDD1C869C83A}" type="datetimeFigureOut">
              <a:rPr lang="en-GB" smtClean="0"/>
              <a:t>28/10/2019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338262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E75A3-9450-458A-AC10-CDD1C869C83A}" type="datetimeFigureOut">
              <a:rPr lang="en-GB" smtClean="0"/>
              <a:t>28/10/2019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1300330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7E75A3-9450-458A-AC10-CDD1C869C83A}"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3602610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97E75A3-9450-458A-AC10-CDD1C869C83A}"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67EAA46-8F54-4E3F-B7D6-3DD4D6AFF294}" type="slidenum">
              <a:rPr lang="en-GB" smtClean="0"/>
              <a:t>‹N°›</a:t>
            </a:fld>
            <a:endParaRPr lang="en-GB"/>
          </a:p>
        </p:txBody>
      </p:sp>
    </p:spTree>
    <p:extLst>
      <p:ext uri="{BB962C8B-B14F-4D97-AF65-F5344CB8AC3E}">
        <p14:creationId xmlns:p14="http://schemas.microsoft.com/office/powerpoint/2010/main" val="1832632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7E75A3-9450-458A-AC10-CDD1C869C83A}" type="datetimeFigureOut">
              <a:rPr lang="en-GB" smtClean="0"/>
              <a:t>28/10/2019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7EAA46-8F54-4E3F-B7D6-3DD4D6AFF294}" type="slidenum">
              <a:rPr lang="en-GB" smtClean="0"/>
              <a:t>‹N°›</a:t>
            </a:fld>
            <a:endParaRPr lang="en-GB"/>
          </a:p>
        </p:txBody>
      </p:sp>
    </p:spTree>
    <p:extLst>
      <p:ext uri="{BB962C8B-B14F-4D97-AF65-F5344CB8AC3E}">
        <p14:creationId xmlns:p14="http://schemas.microsoft.com/office/powerpoint/2010/main" val="3949718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312821" y="711969"/>
            <a:ext cx="11285622" cy="3477875"/>
          </a:xfrm>
          <a:prstGeom prst="rect">
            <a:avLst/>
          </a:prstGeom>
        </p:spPr>
        <p:txBody>
          <a:bodyPr wrap="square">
            <a:spAutoFit/>
          </a:bodyPr>
          <a:lstStyle/>
          <a:p>
            <a:pPr algn="ctr"/>
            <a:r>
              <a:rPr lang="fr-FR" sz="3600" dirty="0">
                <a:latin typeface="Baskerville Old Face" panose="02020602080505020303" pitchFamily="18" charset="0"/>
              </a:rPr>
              <a:t>Procédures spéciales de l’ONU et mandat du Rapporteur spécial pour les questions relatives aux minorités</a:t>
            </a:r>
          </a:p>
          <a:p>
            <a:pPr algn="ctr"/>
            <a:endParaRPr lang="fr-FR" sz="3200" dirty="0">
              <a:latin typeface="Baskerville Old Face" panose="02020602080505020303" pitchFamily="18" charset="0"/>
            </a:endParaRPr>
          </a:p>
          <a:p>
            <a:pPr algn="ctr"/>
            <a:r>
              <a:rPr lang="en-US" sz="3200" dirty="0">
                <a:latin typeface="Baskerville Old Face" panose="02020602080505020303" pitchFamily="18" charset="0"/>
              </a:rPr>
              <a:t>Forum </a:t>
            </a:r>
            <a:r>
              <a:rPr lang="en-US" sz="3200" dirty="0" err="1">
                <a:latin typeface="Baskerville Old Face" panose="02020602080505020303" pitchFamily="18" charset="0"/>
              </a:rPr>
              <a:t>régional</a:t>
            </a:r>
            <a:r>
              <a:rPr lang="en-US" sz="3200" dirty="0">
                <a:latin typeface="Baskerville Old Face" panose="02020602080505020303" pitchFamily="18" charset="0"/>
              </a:rPr>
              <a:t> de </a:t>
            </a:r>
            <a:r>
              <a:rPr lang="en-US" sz="3200" dirty="0" err="1">
                <a:latin typeface="Baskerville Old Face" panose="02020602080505020303" pitchFamily="18" charset="0"/>
              </a:rPr>
              <a:t>l’Afrique</a:t>
            </a:r>
            <a:r>
              <a:rPr lang="en-US" sz="3200" dirty="0">
                <a:latin typeface="Baskerville Old Face" panose="02020602080505020303" pitchFamily="18" charset="0"/>
              </a:rPr>
              <a:t> et du </a:t>
            </a:r>
            <a:r>
              <a:rPr lang="en-US" sz="3200" dirty="0" err="1">
                <a:latin typeface="Baskerville Old Face" panose="02020602080505020303" pitchFamily="18" charset="0"/>
              </a:rPr>
              <a:t>Moyen</a:t>
            </a:r>
            <a:r>
              <a:rPr lang="en-US" sz="3200" dirty="0">
                <a:latin typeface="Baskerville Old Face" panose="02020602080505020303" pitchFamily="18" charset="0"/>
              </a:rPr>
              <a:t>-Orient sur </a:t>
            </a:r>
            <a:r>
              <a:rPr lang="en-US" sz="3200" dirty="0" err="1">
                <a:latin typeface="Baskerville Old Face" panose="02020602080505020303" pitchFamily="18" charset="0"/>
              </a:rPr>
              <a:t>l’education</a:t>
            </a:r>
            <a:r>
              <a:rPr lang="en-US" sz="3200" dirty="0">
                <a:latin typeface="Baskerville Old Face" panose="02020602080505020303" pitchFamily="18" charset="0"/>
              </a:rPr>
              <a:t>, la langue et les droits </a:t>
            </a:r>
            <a:r>
              <a:rPr lang="en-US" sz="3200" dirty="0" err="1">
                <a:latin typeface="Baskerville Old Face" panose="02020602080505020303" pitchFamily="18" charset="0"/>
              </a:rPr>
              <a:t>humains</a:t>
            </a:r>
            <a:r>
              <a:rPr lang="en-US" sz="3200" dirty="0">
                <a:latin typeface="Baskerville Old Face" panose="02020602080505020303" pitchFamily="18" charset="0"/>
              </a:rPr>
              <a:t> des </a:t>
            </a:r>
            <a:r>
              <a:rPr lang="en-US" sz="3200" dirty="0" err="1">
                <a:latin typeface="Baskerville Old Face" panose="02020602080505020303" pitchFamily="18" charset="0"/>
              </a:rPr>
              <a:t>minorités</a:t>
            </a:r>
            <a:endParaRPr lang="en-US" sz="3200" dirty="0">
              <a:latin typeface="Baskerville Old Face" panose="02020602080505020303" pitchFamily="18" charset="0"/>
            </a:endParaRPr>
          </a:p>
          <a:p>
            <a:pPr algn="ctr"/>
            <a:r>
              <a:rPr lang="en-US" sz="3200" dirty="0">
                <a:latin typeface="Baskerville Old Face" panose="02020602080505020303" pitchFamily="18" charset="0"/>
              </a:rPr>
              <a:t>28-29 </a:t>
            </a:r>
            <a:r>
              <a:rPr lang="en-US" sz="3200" dirty="0" err="1">
                <a:latin typeface="Baskerville Old Face" panose="02020602080505020303" pitchFamily="18" charset="0"/>
              </a:rPr>
              <a:t>octobre</a:t>
            </a:r>
            <a:r>
              <a:rPr lang="en-US" sz="3200" dirty="0">
                <a:latin typeface="Baskerville Old Face" panose="02020602080505020303" pitchFamily="18" charset="0"/>
              </a:rPr>
              <a:t> 2019, Tunis, (</a:t>
            </a:r>
            <a:r>
              <a:rPr lang="en-US" sz="3200" dirty="0" err="1">
                <a:latin typeface="Baskerville Old Face" panose="02020602080505020303" pitchFamily="18" charset="0"/>
              </a:rPr>
              <a:t>Tunisie</a:t>
            </a:r>
            <a:r>
              <a:rPr lang="en-US" sz="3200" dirty="0">
                <a:latin typeface="Baskerville Old Face" panose="02020602080505020303" pitchFamily="18" charset="0"/>
              </a:rPr>
              <a:t>)</a:t>
            </a:r>
          </a:p>
          <a:p>
            <a:pPr algn="ctr"/>
            <a:endParaRPr lang="en-GB" sz="2000" b="1" dirty="0"/>
          </a:p>
        </p:txBody>
      </p:sp>
      <p:pic>
        <p:nvPicPr>
          <p:cNvPr id="11" name="Image 10">
            <a:extLst>
              <a:ext uri="{FF2B5EF4-FFF2-40B4-BE49-F238E27FC236}">
                <a16:creationId xmlns:a16="http://schemas.microsoft.com/office/drawing/2014/main" id="{476B639A-1AD0-4F8A-8EEC-2454637F526A}"/>
              </a:ext>
            </a:extLst>
          </p:cNvPr>
          <p:cNvPicPr>
            <a:picLocks noChangeAspect="1"/>
          </p:cNvPicPr>
          <p:nvPr/>
        </p:nvPicPr>
        <p:blipFill>
          <a:blip r:embed="rId2"/>
          <a:stretch>
            <a:fillRect/>
          </a:stretch>
        </p:blipFill>
        <p:spPr>
          <a:xfrm>
            <a:off x="624138" y="4347914"/>
            <a:ext cx="2305050" cy="1981200"/>
          </a:xfrm>
          <a:prstGeom prst="rect">
            <a:avLst/>
          </a:prstGeom>
        </p:spPr>
      </p:pic>
      <p:sp>
        <p:nvSpPr>
          <p:cNvPr id="2" name="ZoneTexte 1">
            <a:extLst>
              <a:ext uri="{FF2B5EF4-FFF2-40B4-BE49-F238E27FC236}">
                <a16:creationId xmlns:a16="http://schemas.microsoft.com/office/drawing/2014/main" id="{5FADD5B2-BB59-4039-851E-4B9356875160}"/>
              </a:ext>
            </a:extLst>
          </p:cNvPr>
          <p:cNvSpPr txBox="1"/>
          <p:nvPr/>
        </p:nvSpPr>
        <p:spPr>
          <a:xfrm>
            <a:off x="3404937" y="4439653"/>
            <a:ext cx="7916779" cy="2123658"/>
          </a:xfrm>
          <a:prstGeom prst="rect">
            <a:avLst/>
          </a:prstGeom>
          <a:noFill/>
        </p:spPr>
        <p:txBody>
          <a:bodyPr wrap="square" rtlCol="0">
            <a:spAutoFit/>
          </a:bodyPr>
          <a:lstStyle/>
          <a:p>
            <a:r>
              <a:rPr lang="fr-FR" sz="2200" dirty="0">
                <a:latin typeface="Baskerville Old Face" panose="02020602080505020303" pitchFamily="18" charset="0"/>
              </a:rPr>
              <a:t>Fernand de Varennes, </a:t>
            </a:r>
          </a:p>
          <a:p>
            <a:r>
              <a:rPr lang="fr-FR" sz="2200" dirty="0">
                <a:latin typeface="Baskerville Old Face" panose="02020602080505020303" pitchFamily="18" charset="0"/>
              </a:rPr>
              <a:t>Rapporteur spécial de l’ONU sur les questions relatives aux minorités</a:t>
            </a:r>
          </a:p>
          <a:p>
            <a:r>
              <a:rPr lang="fr-FR" sz="2200" dirty="0" err="1">
                <a:latin typeface="Baskerville Old Face" panose="02020602080505020303" pitchFamily="18" charset="0"/>
              </a:rPr>
              <a:t>Extraordinary</a:t>
            </a:r>
            <a:r>
              <a:rPr lang="fr-FR" sz="2200" dirty="0">
                <a:latin typeface="Baskerville Old Face" panose="02020602080505020303" pitchFamily="18" charset="0"/>
              </a:rPr>
              <a:t> Professor, Faculté de droit, Université de Pretoria (Afrique du Sud)</a:t>
            </a:r>
          </a:p>
          <a:p>
            <a:r>
              <a:rPr lang="fr-FR" sz="2200" dirty="0">
                <a:latin typeface="Baskerville Old Face" panose="02020602080505020303" pitchFamily="18" charset="0"/>
              </a:rPr>
              <a:t>Professeur invite ‘Cheng Yu </a:t>
            </a:r>
            <a:r>
              <a:rPr lang="fr-FR" sz="2200" dirty="0" err="1">
                <a:latin typeface="Baskerville Old Face" panose="02020602080505020303" pitchFamily="18" charset="0"/>
              </a:rPr>
              <a:t>Tung</a:t>
            </a:r>
            <a:r>
              <a:rPr lang="fr-FR" sz="2200" dirty="0">
                <a:latin typeface="Baskerville Old Face" panose="02020602080505020303" pitchFamily="18" charset="0"/>
              </a:rPr>
              <a:t>’, Université de Hong Kong (Chine)</a:t>
            </a:r>
          </a:p>
          <a:p>
            <a:r>
              <a:rPr lang="fr-FR" sz="2200" dirty="0">
                <a:latin typeface="Baskerville Old Face" panose="02020602080505020303" pitchFamily="18" charset="0"/>
              </a:rPr>
              <a:t>Professeur invité, National </a:t>
            </a:r>
            <a:r>
              <a:rPr lang="fr-FR" sz="2200" dirty="0" err="1">
                <a:latin typeface="Baskerville Old Face" panose="02020602080505020303" pitchFamily="18" charset="0"/>
              </a:rPr>
              <a:t>University</a:t>
            </a:r>
            <a:r>
              <a:rPr lang="fr-FR" sz="2200" dirty="0">
                <a:latin typeface="Baskerville Old Face" panose="02020602080505020303" pitchFamily="18" charset="0"/>
              </a:rPr>
              <a:t> of Ireland-Galway (Irlande)</a:t>
            </a:r>
          </a:p>
        </p:txBody>
      </p:sp>
    </p:spTree>
    <p:extLst>
      <p:ext uri="{BB962C8B-B14F-4D97-AF65-F5344CB8AC3E}">
        <p14:creationId xmlns:p14="http://schemas.microsoft.com/office/powerpoint/2010/main" val="2441143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Missions par pays</a:t>
            </a:r>
            <a:br>
              <a:rPr dirty="0"/>
            </a:br>
            <a:endParaRPr dirty="0"/>
          </a:p>
        </p:txBody>
      </p:sp>
      <p:sp>
        <p:nvSpPr>
          <p:cNvPr id="7" name="Rectangle 6"/>
          <p:cNvSpPr/>
          <p:nvPr/>
        </p:nvSpPr>
        <p:spPr>
          <a:xfrm>
            <a:off x="1258584" y="1828799"/>
            <a:ext cx="4115082" cy="3895596"/>
          </a:xfrm>
          <a:prstGeom prst="rect">
            <a:avLst/>
          </a:prstGeom>
          <a:solidFill>
            <a:schemeClr val="accent1">
              <a:lumMod val="60000"/>
              <a:lumOff val="40000"/>
            </a:schemeClr>
          </a:solidFill>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333333"/>
              </a:solidFill>
              <a:effectLst/>
              <a:uFillTx/>
              <a:latin typeface="Arial"/>
              <a:ea typeface="Arial"/>
              <a:cs typeface="Arial"/>
              <a:sym typeface="Arial"/>
            </a:endParaRPr>
          </a:p>
        </p:txBody>
      </p:sp>
      <p:sp>
        <p:nvSpPr>
          <p:cNvPr id="8" name="Rectangle 7"/>
          <p:cNvSpPr/>
          <p:nvPr/>
        </p:nvSpPr>
        <p:spPr>
          <a:xfrm>
            <a:off x="6726477" y="1828799"/>
            <a:ext cx="4051306" cy="3895596"/>
          </a:xfrm>
          <a:prstGeom prst="rect">
            <a:avLst/>
          </a:prstGeom>
          <a:solidFill>
            <a:schemeClr val="accent1">
              <a:lumMod val="60000"/>
              <a:lumOff val="40000"/>
            </a:schemeClr>
          </a:solidFill>
          <a:ln/>
        </p:spPr>
        <p:style>
          <a:lnRef idx="1">
            <a:schemeClr val="accent2"/>
          </a:lnRef>
          <a:fillRef idx="3">
            <a:schemeClr val="accent2"/>
          </a:fillRef>
          <a:effectRef idx="2">
            <a:schemeClr val="accent2"/>
          </a:effectRef>
          <a:fontRef idx="minor">
            <a:schemeClr val="lt1"/>
          </a:fontRef>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333333"/>
              </a:solidFill>
              <a:effectLst/>
              <a:uFillTx/>
              <a:latin typeface="Arial"/>
              <a:ea typeface="Arial"/>
              <a:cs typeface="Arial"/>
              <a:sym typeface="Arial"/>
            </a:endParaRPr>
          </a:p>
        </p:txBody>
      </p:sp>
      <p:sp>
        <p:nvSpPr>
          <p:cNvPr id="10" name="TextBox 9"/>
          <p:cNvSpPr txBox="1"/>
          <p:nvPr/>
        </p:nvSpPr>
        <p:spPr>
          <a:xfrm>
            <a:off x="1823192" y="1929938"/>
            <a:ext cx="2993719"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GB" b="1" dirty="0"/>
              <a:t>La </a:t>
            </a:r>
            <a:r>
              <a:rPr lang="en-GB" b="1" dirty="0" err="1"/>
              <a:t>liberté</a:t>
            </a:r>
            <a:r>
              <a:rPr lang="en-GB" b="1" dirty="0"/>
              <a:t> de movement et </a:t>
            </a:r>
            <a:r>
              <a:rPr lang="en-GB" b="1" dirty="0" err="1"/>
              <a:t>d’enquête</a:t>
            </a:r>
            <a:endParaRPr lang="en-GB" b="1" dirty="0"/>
          </a:p>
          <a:p>
            <a:pPr marL="0" marR="0" indent="0" algn="ctr" defTabSz="457200" rtl="0" fontAlgn="auto" latinLnBrk="0" hangingPunct="0">
              <a:lnSpc>
                <a:spcPct val="100000"/>
              </a:lnSpc>
              <a:spcBef>
                <a:spcPts val="0"/>
              </a:spcBef>
              <a:spcAft>
                <a:spcPts val="0"/>
              </a:spcAft>
              <a:buClrTx/>
              <a:buSzTx/>
              <a:buFontTx/>
              <a:buNone/>
              <a:tabLst/>
            </a:pPr>
            <a:endParaRPr lang="en-GB" b="1" dirty="0"/>
          </a:p>
          <a:p>
            <a:pPr marL="0" marR="0" indent="0" algn="ctr" defTabSz="457200" rtl="0" fontAlgn="auto" latinLnBrk="0" hangingPunct="0">
              <a:lnSpc>
                <a:spcPct val="100000"/>
              </a:lnSpc>
              <a:spcBef>
                <a:spcPts val="0"/>
              </a:spcBef>
              <a:spcAft>
                <a:spcPts val="0"/>
              </a:spcAft>
              <a:buClrTx/>
              <a:buSzTx/>
              <a:buFontTx/>
              <a:buNone/>
              <a:tabLst/>
            </a:pPr>
            <a:r>
              <a:rPr lang="en-GB" dirty="0" err="1"/>
              <a:t>Accès</a:t>
            </a:r>
            <a:r>
              <a:rPr lang="en-GB" dirty="0"/>
              <a:t> aux </a:t>
            </a:r>
            <a:r>
              <a:rPr lang="en-GB" dirty="0" err="1"/>
              <a:t>lieux</a:t>
            </a:r>
            <a:r>
              <a:rPr lang="en-GB" dirty="0"/>
              <a:t> de </a:t>
            </a:r>
            <a:r>
              <a:rPr lang="en-GB" dirty="0" err="1"/>
              <a:t>détention</a:t>
            </a:r>
            <a:endParaRPr lang="en-GB" dirty="0"/>
          </a:p>
          <a:p>
            <a:pPr marL="0" marR="0" indent="0" algn="ctr" defTabSz="457200" rtl="0" fontAlgn="auto" latinLnBrk="0" hangingPunct="0">
              <a:lnSpc>
                <a:spcPct val="100000"/>
              </a:lnSpc>
              <a:spcBef>
                <a:spcPts val="0"/>
              </a:spcBef>
              <a:spcAft>
                <a:spcPts val="0"/>
              </a:spcAft>
              <a:buClrTx/>
              <a:buSzTx/>
              <a:buFontTx/>
              <a:buNone/>
              <a:tabLst/>
            </a:pPr>
            <a:r>
              <a:rPr lang="en-GB" dirty="0"/>
              <a:t>--</a:t>
            </a:r>
          </a:p>
          <a:p>
            <a:pPr marL="0" marR="0" indent="0" algn="ctr" defTabSz="457200" rtl="0" fontAlgn="auto" latinLnBrk="0" hangingPunct="0">
              <a:lnSpc>
                <a:spcPct val="100000"/>
              </a:lnSpc>
              <a:spcBef>
                <a:spcPts val="0"/>
              </a:spcBef>
              <a:spcAft>
                <a:spcPts val="0"/>
              </a:spcAft>
              <a:buClrTx/>
              <a:buSzTx/>
              <a:buFontTx/>
              <a:buNone/>
              <a:tabLst/>
            </a:pPr>
            <a:r>
              <a:rPr lang="en-GB" dirty="0"/>
              <a:t>Contacts avec les parties </a:t>
            </a:r>
            <a:r>
              <a:rPr lang="en-GB" dirty="0" err="1"/>
              <a:t>concernées</a:t>
            </a:r>
            <a:endParaRPr lang="en-GB" dirty="0"/>
          </a:p>
          <a:p>
            <a:pPr marL="0" marR="0" indent="0" algn="ctr" defTabSz="457200" rtl="0" fontAlgn="auto" latinLnBrk="0" hangingPunct="0">
              <a:lnSpc>
                <a:spcPct val="100000"/>
              </a:lnSpc>
              <a:spcBef>
                <a:spcPts val="0"/>
              </a:spcBef>
              <a:spcAft>
                <a:spcPts val="0"/>
              </a:spcAft>
              <a:buClrTx/>
              <a:buSzTx/>
              <a:buFontTx/>
              <a:buNone/>
              <a:tabLst/>
            </a:pPr>
            <a:r>
              <a:rPr lang="en-GB" dirty="0"/>
              <a:t>--</a:t>
            </a:r>
          </a:p>
          <a:p>
            <a:pPr marL="0" marR="0" indent="0" algn="ctr" defTabSz="457200" rtl="0" fontAlgn="auto" latinLnBrk="0" hangingPunct="0">
              <a:lnSpc>
                <a:spcPct val="100000"/>
              </a:lnSpc>
              <a:spcBef>
                <a:spcPts val="0"/>
              </a:spcBef>
              <a:spcAft>
                <a:spcPts val="0"/>
              </a:spcAft>
              <a:buClrTx/>
              <a:buSzTx/>
              <a:buFontTx/>
              <a:buNone/>
              <a:tabLst/>
            </a:pPr>
            <a:r>
              <a:rPr lang="en-GB" dirty="0"/>
              <a:t>Contacts </a:t>
            </a:r>
            <a:r>
              <a:rPr lang="en-GB" dirty="0" err="1"/>
              <a:t>confidentiels</a:t>
            </a:r>
            <a:r>
              <a:rPr lang="en-GB" dirty="0"/>
              <a:t> avec ONGs, </a:t>
            </a:r>
            <a:r>
              <a:rPr lang="en-GB" dirty="0" err="1"/>
              <a:t>victimes</a:t>
            </a:r>
            <a:r>
              <a:rPr lang="en-GB" dirty="0"/>
              <a:t> &amp; </a:t>
            </a:r>
            <a:r>
              <a:rPr lang="en-GB" dirty="0" err="1"/>
              <a:t>témoins</a:t>
            </a:r>
            <a:endParaRPr lang="en-GB" dirty="0"/>
          </a:p>
          <a:p>
            <a:pPr marL="0" marR="0" indent="0" algn="ctr" defTabSz="457200" rtl="0" fontAlgn="auto" latinLnBrk="0" hangingPunct="0">
              <a:lnSpc>
                <a:spcPct val="100000"/>
              </a:lnSpc>
              <a:spcBef>
                <a:spcPts val="0"/>
              </a:spcBef>
              <a:spcAft>
                <a:spcPts val="0"/>
              </a:spcAft>
              <a:buClrTx/>
              <a:buSzTx/>
              <a:buFontTx/>
              <a:buNone/>
              <a:tabLst/>
            </a:pPr>
            <a:r>
              <a:rPr lang="en-GB" dirty="0"/>
              <a:t>--</a:t>
            </a:r>
          </a:p>
          <a:p>
            <a:pPr marL="0" marR="0" indent="0" algn="ctr" defTabSz="457200" rtl="0" fontAlgn="auto" latinLnBrk="0" hangingPunct="0">
              <a:lnSpc>
                <a:spcPct val="100000"/>
              </a:lnSpc>
              <a:spcBef>
                <a:spcPts val="0"/>
              </a:spcBef>
              <a:spcAft>
                <a:spcPts val="0"/>
              </a:spcAft>
              <a:buClrTx/>
              <a:buSzTx/>
              <a:buFontTx/>
              <a:buNone/>
              <a:tabLst/>
            </a:pPr>
            <a:r>
              <a:rPr lang="en-GB" dirty="0" err="1"/>
              <a:t>Accès</a:t>
            </a:r>
            <a:r>
              <a:rPr lang="en-GB" dirty="0"/>
              <a:t> à </a:t>
            </a:r>
            <a:r>
              <a:rPr lang="en-GB" dirty="0" err="1"/>
              <a:t>tous</a:t>
            </a:r>
            <a:r>
              <a:rPr lang="en-GB" dirty="0"/>
              <a:t> les documents</a:t>
            </a:r>
            <a:r>
              <a:rPr lang="en-GB" b="1" dirty="0"/>
              <a:t> </a:t>
            </a:r>
            <a:endParaRPr kumimoji="0" lang="en-GB" b="1" i="0" u="none" strike="noStrike" cap="none" spc="0" normalizeH="0" baseline="0" dirty="0">
              <a:ln>
                <a:noFill/>
              </a:ln>
              <a:solidFill>
                <a:srgbClr val="333333"/>
              </a:solidFill>
              <a:effectLst/>
              <a:uFillTx/>
              <a:sym typeface="Arial"/>
            </a:endParaRPr>
          </a:p>
        </p:txBody>
      </p:sp>
      <p:sp>
        <p:nvSpPr>
          <p:cNvPr id="11" name="TextBox 10"/>
          <p:cNvSpPr txBox="1"/>
          <p:nvPr/>
        </p:nvSpPr>
        <p:spPr>
          <a:xfrm>
            <a:off x="7551891" y="2521060"/>
            <a:ext cx="2714920" cy="230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GB" b="1" i="0" u="none" strike="noStrike" cap="none" spc="0" normalizeH="0" baseline="0" dirty="0" err="1">
                <a:ln>
                  <a:noFill/>
                </a:ln>
                <a:solidFill>
                  <a:srgbClr val="333333"/>
                </a:solidFill>
                <a:effectLst/>
                <a:uFillTx/>
                <a:sym typeface="Arial"/>
              </a:rPr>
              <a:t>Sécurité</a:t>
            </a:r>
            <a:r>
              <a:rPr kumimoji="0" lang="en-GB" b="1" i="0" u="none" strike="noStrike" cap="none" spc="0" normalizeH="0" baseline="0" dirty="0">
                <a:ln>
                  <a:noFill/>
                </a:ln>
                <a:solidFill>
                  <a:srgbClr val="333333"/>
                </a:solidFill>
                <a:effectLst/>
                <a:uFillTx/>
                <a:sym typeface="Arial"/>
              </a:rPr>
              <a:t> pour</a:t>
            </a:r>
          </a:p>
          <a:p>
            <a:pPr marL="0" marR="0" indent="0" algn="ctr" defTabSz="457200" rtl="0" fontAlgn="auto" latinLnBrk="0" hangingPunct="0">
              <a:lnSpc>
                <a:spcPct val="100000"/>
              </a:lnSpc>
              <a:spcBef>
                <a:spcPts val="0"/>
              </a:spcBef>
              <a:spcAft>
                <a:spcPts val="0"/>
              </a:spcAft>
              <a:buClrTx/>
              <a:buSzTx/>
              <a:buFontTx/>
              <a:buNone/>
              <a:tabLst/>
            </a:pPr>
            <a:endParaRPr lang="en-GB" b="1" dirty="0"/>
          </a:p>
          <a:p>
            <a:pPr marL="0" marR="0" indent="0" algn="ctr" defTabSz="457200" rtl="0" fontAlgn="auto" latinLnBrk="0" hangingPunct="0">
              <a:lnSpc>
                <a:spcPct val="100000"/>
              </a:lnSpc>
              <a:spcBef>
                <a:spcPts val="0"/>
              </a:spcBef>
              <a:spcAft>
                <a:spcPts val="0"/>
              </a:spcAft>
              <a:buClrTx/>
              <a:buSzTx/>
              <a:buFontTx/>
              <a:buNone/>
              <a:tabLst/>
            </a:pPr>
            <a:r>
              <a:rPr kumimoji="0" lang="en-GB" i="0" u="none" strike="noStrike" cap="none" spc="0" normalizeH="0" baseline="0" dirty="0">
                <a:ln>
                  <a:noFill/>
                </a:ln>
                <a:solidFill>
                  <a:srgbClr val="333333"/>
                </a:solidFill>
                <a:effectLst/>
                <a:uFillTx/>
                <a:sym typeface="Arial"/>
              </a:rPr>
              <a:t>Le </a:t>
            </a:r>
            <a:r>
              <a:rPr kumimoji="0" lang="en-GB" i="0" u="none" strike="noStrike" cap="none" spc="0" normalizeH="0" baseline="0" dirty="0" err="1">
                <a:ln>
                  <a:noFill/>
                </a:ln>
                <a:solidFill>
                  <a:srgbClr val="333333"/>
                </a:solidFill>
                <a:effectLst/>
                <a:uFillTx/>
                <a:sym typeface="Arial"/>
              </a:rPr>
              <a:t>titulaire</a:t>
            </a:r>
            <a:r>
              <a:rPr kumimoji="0" lang="en-GB" i="0" u="none" strike="noStrike" cap="none" spc="0" normalizeH="0" baseline="0" dirty="0">
                <a:ln>
                  <a:noFill/>
                </a:ln>
                <a:solidFill>
                  <a:srgbClr val="333333"/>
                </a:solidFill>
                <a:effectLst/>
                <a:uFillTx/>
                <a:sym typeface="Arial"/>
              </a:rPr>
              <a:t> de</a:t>
            </a:r>
            <a:r>
              <a:rPr kumimoji="0" lang="en-GB" i="0" u="none" strike="noStrike" cap="none" spc="0" normalizeH="0" dirty="0">
                <a:ln>
                  <a:noFill/>
                </a:ln>
                <a:solidFill>
                  <a:srgbClr val="333333"/>
                </a:solidFill>
                <a:effectLst/>
                <a:uFillTx/>
                <a:sym typeface="Arial"/>
              </a:rPr>
              <a:t> </a:t>
            </a:r>
            <a:r>
              <a:rPr kumimoji="0" lang="en-GB" i="0" u="none" strike="noStrike" cap="none" spc="0" normalizeH="0" dirty="0" err="1">
                <a:ln>
                  <a:noFill/>
                </a:ln>
                <a:solidFill>
                  <a:srgbClr val="333333"/>
                </a:solidFill>
                <a:effectLst/>
                <a:uFillTx/>
                <a:sym typeface="Arial"/>
              </a:rPr>
              <a:t>mandat</a:t>
            </a:r>
            <a:endParaRPr kumimoji="0" lang="en-GB" i="0" u="none" strike="noStrike" cap="none" spc="0" normalizeH="0" dirty="0">
              <a:ln>
                <a:noFill/>
              </a:ln>
              <a:solidFill>
                <a:srgbClr val="333333"/>
              </a:solidFill>
              <a:effectLst/>
              <a:uFillTx/>
              <a:sym typeface="Arial"/>
            </a:endParaRPr>
          </a:p>
          <a:p>
            <a:pPr marL="0" marR="0" indent="0" algn="ctr" defTabSz="457200" rtl="0" fontAlgn="auto" latinLnBrk="0" hangingPunct="0">
              <a:lnSpc>
                <a:spcPct val="100000"/>
              </a:lnSpc>
              <a:spcBef>
                <a:spcPts val="0"/>
              </a:spcBef>
              <a:spcAft>
                <a:spcPts val="0"/>
              </a:spcAft>
              <a:buClrTx/>
              <a:buSzTx/>
              <a:buFontTx/>
              <a:buNone/>
              <a:tabLst/>
            </a:pPr>
            <a:r>
              <a:rPr lang="en-GB" baseline="0" dirty="0"/>
              <a:t>--</a:t>
            </a:r>
          </a:p>
          <a:p>
            <a:pPr marL="0" marR="0" indent="0" algn="ctr" defTabSz="457200" rtl="0" fontAlgn="auto" latinLnBrk="0" hangingPunct="0">
              <a:lnSpc>
                <a:spcPct val="100000"/>
              </a:lnSpc>
              <a:spcBef>
                <a:spcPts val="0"/>
              </a:spcBef>
              <a:spcAft>
                <a:spcPts val="0"/>
              </a:spcAft>
              <a:buClrTx/>
              <a:buSzTx/>
              <a:buFontTx/>
              <a:buNone/>
              <a:tabLst/>
            </a:pPr>
            <a:r>
              <a:rPr kumimoji="0" lang="en-GB" i="0" u="none" strike="noStrike" cap="none" spc="0" normalizeH="0" dirty="0">
                <a:ln>
                  <a:noFill/>
                </a:ln>
                <a:solidFill>
                  <a:srgbClr val="333333"/>
                </a:solidFill>
                <a:effectLst/>
                <a:uFillTx/>
                <a:sym typeface="Arial"/>
              </a:rPr>
              <a:t>Son </a:t>
            </a:r>
            <a:r>
              <a:rPr kumimoji="0" lang="en-GB" i="0" u="none" strike="noStrike" cap="none" spc="0" normalizeH="0" dirty="0" err="1">
                <a:ln>
                  <a:noFill/>
                </a:ln>
                <a:solidFill>
                  <a:srgbClr val="333333"/>
                </a:solidFill>
                <a:effectLst/>
                <a:uFillTx/>
                <a:sym typeface="Arial"/>
              </a:rPr>
              <a:t>équipe</a:t>
            </a:r>
            <a:endParaRPr kumimoji="0" lang="en-GB" i="0" u="none" strike="noStrike" cap="none" spc="0" normalizeH="0" dirty="0">
              <a:ln>
                <a:noFill/>
              </a:ln>
              <a:solidFill>
                <a:srgbClr val="333333"/>
              </a:solidFill>
              <a:effectLst/>
              <a:uFillTx/>
              <a:sym typeface="Arial"/>
            </a:endParaRPr>
          </a:p>
          <a:p>
            <a:pPr marL="0" marR="0" indent="0" algn="ctr" defTabSz="457200" rtl="0" fontAlgn="auto" latinLnBrk="0" hangingPunct="0">
              <a:lnSpc>
                <a:spcPct val="100000"/>
              </a:lnSpc>
              <a:spcBef>
                <a:spcPts val="0"/>
              </a:spcBef>
              <a:spcAft>
                <a:spcPts val="0"/>
              </a:spcAft>
              <a:buClrTx/>
              <a:buSzTx/>
              <a:buFontTx/>
              <a:buNone/>
              <a:tabLst/>
            </a:pPr>
            <a:r>
              <a:rPr lang="en-GB" baseline="0" dirty="0"/>
              <a:t>--</a:t>
            </a:r>
          </a:p>
          <a:p>
            <a:pPr marL="0" marR="0" indent="0" algn="ctr" defTabSz="457200" rtl="0" fontAlgn="auto" latinLnBrk="0" hangingPunct="0">
              <a:lnSpc>
                <a:spcPct val="100000"/>
              </a:lnSpc>
              <a:spcBef>
                <a:spcPts val="0"/>
              </a:spcBef>
              <a:spcAft>
                <a:spcPts val="0"/>
              </a:spcAft>
              <a:buClrTx/>
              <a:buSzTx/>
              <a:buFontTx/>
              <a:buNone/>
              <a:tabLst/>
            </a:pPr>
            <a:r>
              <a:rPr lang="en-GB" dirty="0" err="1"/>
              <a:t>Tous</a:t>
            </a:r>
            <a:r>
              <a:rPr lang="en-GB" dirty="0"/>
              <a:t> </a:t>
            </a:r>
            <a:r>
              <a:rPr lang="en-GB" dirty="0" err="1"/>
              <a:t>ceux</a:t>
            </a:r>
            <a:r>
              <a:rPr lang="en-GB" dirty="0"/>
              <a:t> et </a:t>
            </a:r>
            <a:r>
              <a:rPr lang="en-GB" dirty="0" err="1"/>
              <a:t>celles</a:t>
            </a:r>
            <a:r>
              <a:rPr lang="en-GB" dirty="0"/>
              <a:t> qui </a:t>
            </a:r>
            <a:r>
              <a:rPr lang="en-GB" dirty="0" err="1"/>
              <a:t>coopèrent</a:t>
            </a:r>
            <a:r>
              <a:rPr lang="en-GB" dirty="0"/>
              <a:t> avec le </a:t>
            </a:r>
            <a:r>
              <a:rPr lang="en-GB" dirty="0" err="1"/>
              <a:t>titulaire</a:t>
            </a:r>
            <a:endParaRPr kumimoji="0" lang="en-GB" i="0" u="none" strike="noStrike" cap="none" spc="0" normalizeH="0" dirty="0">
              <a:ln>
                <a:noFill/>
              </a:ln>
              <a:solidFill>
                <a:srgbClr val="333333"/>
              </a:solidFill>
              <a:effectLst/>
              <a:uFillTx/>
              <a:sym typeface="Arial"/>
            </a:endParaRPr>
          </a:p>
        </p:txBody>
      </p:sp>
      <p:sp>
        <p:nvSpPr>
          <p:cNvPr id="12" name="Shape 71"/>
          <p:cNvSpPr txBox="1">
            <a:spLocks/>
          </p:cNvSpPr>
          <p:nvPr/>
        </p:nvSpPr>
        <p:spPr>
          <a:xfrm>
            <a:off x="827087" y="970830"/>
            <a:ext cx="9950695" cy="544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000"/>
            </a:pPr>
            <a:r>
              <a:rPr lang="en-GB" sz="2400" b="1" dirty="0">
                <a:solidFill>
                  <a:schemeClr val="accent1"/>
                </a:solidFill>
              </a:rPr>
              <a:t>Les </a:t>
            </a:r>
            <a:r>
              <a:rPr lang="en-GB" sz="2400" b="1" dirty="0" err="1">
                <a:solidFill>
                  <a:schemeClr val="accent1"/>
                </a:solidFill>
              </a:rPr>
              <a:t>gouvernements</a:t>
            </a:r>
            <a:r>
              <a:rPr lang="en-GB" sz="2400" b="1" dirty="0">
                <a:solidFill>
                  <a:schemeClr val="accent1"/>
                </a:solidFill>
              </a:rPr>
              <a:t> </a:t>
            </a:r>
            <a:r>
              <a:rPr lang="en-GB" sz="2400" b="1" dirty="0" err="1">
                <a:solidFill>
                  <a:schemeClr val="accent1"/>
                </a:solidFill>
              </a:rPr>
              <a:t>doivent</a:t>
            </a:r>
            <a:r>
              <a:rPr lang="en-GB" sz="2400" b="1" dirty="0">
                <a:solidFill>
                  <a:schemeClr val="accent1"/>
                </a:solidFill>
              </a:rPr>
              <a:t> assurer</a:t>
            </a:r>
          </a:p>
          <a:p>
            <a:pPr marL="0" indent="0" algn="ctr">
              <a:spcBef>
                <a:spcPts val="0"/>
              </a:spcBef>
              <a:buFont typeface="Arial" panose="020B0604020202020204" pitchFamily="34" charset="0"/>
              <a:buNone/>
              <a:defRPr sz="2000"/>
            </a:pPr>
            <a:endParaRPr lang="en-GB" sz="2400" b="1" dirty="0">
              <a:solidFill>
                <a:schemeClr val="accent1"/>
              </a:solidFill>
            </a:endParaRPr>
          </a:p>
        </p:txBody>
      </p:sp>
    </p:spTree>
    <p:extLst>
      <p:ext uri="{BB962C8B-B14F-4D97-AF65-F5344CB8AC3E}">
        <p14:creationId xmlns:p14="http://schemas.microsoft.com/office/powerpoint/2010/main" val="3003015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Communications</a:t>
            </a:r>
            <a:br>
              <a:rPr dirty="0"/>
            </a:br>
            <a:endParaRPr dirty="0"/>
          </a:p>
        </p:txBody>
      </p:sp>
      <p:sp>
        <p:nvSpPr>
          <p:cNvPr id="7" name="Shape 68"/>
          <p:cNvSpPr txBox="1">
            <a:spLocks/>
          </p:cNvSpPr>
          <p:nvPr/>
        </p:nvSpPr>
        <p:spPr>
          <a:xfrm>
            <a:off x="827087" y="947080"/>
            <a:ext cx="10634228" cy="5100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438911">
              <a:spcBef>
                <a:spcPts val="500"/>
              </a:spcBef>
              <a:buFont typeface="Wingdings" panose="05000000000000000000" pitchFamily="2" charset="2"/>
              <a:buChar char="§"/>
              <a:defRPr sz="1919">
                <a:solidFill>
                  <a:srgbClr val="000000"/>
                </a:solidFill>
              </a:defRPr>
            </a:pPr>
            <a:r>
              <a:rPr lang="en-GB" sz="2200" dirty="0">
                <a:solidFill>
                  <a:srgbClr val="000000"/>
                </a:solidFill>
              </a:rPr>
              <a:t>RS </a:t>
            </a:r>
            <a:r>
              <a:rPr lang="en-GB" sz="2200" dirty="0" err="1">
                <a:solidFill>
                  <a:srgbClr val="000000"/>
                </a:solidFill>
              </a:rPr>
              <a:t>reçoit</a:t>
            </a:r>
            <a:r>
              <a:rPr lang="en-GB" sz="2200" dirty="0">
                <a:solidFill>
                  <a:srgbClr val="000000"/>
                </a:solidFill>
              </a:rPr>
              <a:t> </a:t>
            </a:r>
            <a:r>
              <a:rPr lang="en-GB" sz="2200" dirty="0" err="1">
                <a:solidFill>
                  <a:srgbClr val="000000"/>
                </a:solidFill>
              </a:rPr>
              <a:t>plaintes</a:t>
            </a:r>
            <a:r>
              <a:rPr lang="en-GB" sz="2200" dirty="0">
                <a:solidFill>
                  <a:srgbClr val="000000"/>
                </a:solidFill>
              </a:rPr>
              <a:t> de </a:t>
            </a:r>
            <a:r>
              <a:rPr lang="en-GB" sz="2200" dirty="0" err="1">
                <a:solidFill>
                  <a:schemeClr val="accent1"/>
                </a:solidFill>
              </a:rPr>
              <a:t>victimes</a:t>
            </a:r>
            <a:r>
              <a:rPr lang="en-GB" sz="2200" dirty="0">
                <a:solidFill>
                  <a:srgbClr val="000000"/>
                </a:solidFill>
              </a:rPr>
              <a:t> et </a:t>
            </a:r>
            <a:r>
              <a:rPr lang="en-GB" sz="2200" dirty="0" err="1">
                <a:solidFill>
                  <a:schemeClr val="accent1"/>
                </a:solidFill>
              </a:rPr>
              <a:t>témoins</a:t>
            </a:r>
            <a:r>
              <a:rPr lang="en-GB" sz="2200" dirty="0">
                <a:solidFill>
                  <a:srgbClr val="000000"/>
                </a:solidFill>
              </a:rPr>
              <a:t> </a:t>
            </a:r>
            <a:r>
              <a:rPr lang="en-GB" sz="2200" dirty="0" err="1">
                <a:solidFill>
                  <a:srgbClr val="000000"/>
                </a:solidFill>
              </a:rPr>
              <a:t>d’atteintes</a:t>
            </a:r>
            <a:r>
              <a:rPr lang="en-GB" sz="2200" dirty="0">
                <a:solidFill>
                  <a:srgbClr val="000000"/>
                </a:solidFill>
              </a:rPr>
              <a:t> aux droits </a:t>
            </a:r>
            <a:r>
              <a:rPr lang="en-GB" sz="2200" dirty="0" err="1">
                <a:solidFill>
                  <a:srgbClr val="000000"/>
                </a:solidFill>
              </a:rPr>
              <a:t>humains</a:t>
            </a:r>
            <a:endParaRPr lang="en-GB" sz="2200" dirty="0">
              <a:solidFill>
                <a:srgbClr val="000000"/>
              </a:solidFill>
            </a:endParaRPr>
          </a:p>
          <a:p>
            <a:pPr algn="just" defTabSz="438911">
              <a:spcBef>
                <a:spcPts val="500"/>
              </a:spcBef>
              <a:buFont typeface="Wingdings" panose="05000000000000000000" pitchFamily="2" charset="2"/>
              <a:buChar char="§"/>
              <a:defRPr sz="1919">
                <a:solidFill>
                  <a:srgbClr val="000000"/>
                </a:solidFill>
              </a:defRPr>
            </a:pPr>
            <a:r>
              <a:rPr lang="en-GB" sz="2200" dirty="0" err="1">
                <a:solidFill>
                  <a:srgbClr val="000000"/>
                </a:solidFill>
              </a:rPr>
              <a:t>Signale</a:t>
            </a:r>
            <a:r>
              <a:rPr lang="en-GB" sz="2200" dirty="0">
                <a:solidFill>
                  <a:srgbClr val="000000"/>
                </a:solidFill>
              </a:rPr>
              <a:t> </a:t>
            </a:r>
            <a:r>
              <a:rPr lang="en-GB" sz="2200" dirty="0" err="1">
                <a:solidFill>
                  <a:srgbClr val="000000"/>
                </a:solidFill>
              </a:rPr>
              <a:t>certains</a:t>
            </a:r>
            <a:r>
              <a:rPr lang="en-GB" sz="2200" dirty="0">
                <a:solidFill>
                  <a:srgbClr val="000000"/>
                </a:solidFill>
              </a:rPr>
              <a:t> </a:t>
            </a:r>
            <a:r>
              <a:rPr lang="en-GB" sz="2200" dirty="0" err="1">
                <a:solidFill>
                  <a:schemeClr val="accent1"/>
                </a:solidFill>
              </a:rPr>
              <a:t>cas</a:t>
            </a:r>
            <a:r>
              <a:rPr lang="en-GB" sz="2200" dirty="0">
                <a:solidFill>
                  <a:schemeClr val="accent1"/>
                </a:solidFill>
              </a:rPr>
              <a:t> </a:t>
            </a:r>
            <a:r>
              <a:rPr lang="en-GB" sz="2200" dirty="0" err="1">
                <a:solidFill>
                  <a:srgbClr val="000000"/>
                </a:solidFill>
              </a:rPr>
              <a:t>ou</a:t>
            </a:r>
            <a:r>
              <a:rPr lang="en-GB" sz="2200" dirty="0">
                <a:solidFill>
                  <a:srgbClr val="000000"/>
                </a:solidFill>
              </a:rPr>
              <a:t> </a:t>
            </a:r>
            <a:r>
              <a:rPr lang="en-GB" sz="2200" dirty="0" err="1">
                <a:solidFill>
                  <a:schemeClr val="accent1"/>
                </a:solidFill>
              </a:rPr>
              <a:t>tendances</a:t>
            </a:r>
            <a:r>
              <a:rPr lang="en-GB" sz="2200" dirty="0">
                <a:solidFill>
                  <a:srgbClr val="000000"/>
                </a:solidFill>
              </a:rPr>
              <a:t> </a:t>
            </a:r>
            <a:r>
              <a:rPr lang="en-GB" sz="2200" dirty="0" err="1">
                <a:solidFill>
                  <a:srgbClr val="000000"/>
                </a:solidFill>
              </a:rPr>
              <a:t>en</a:t>
            </a:r>
            <a:r>
              <a:rPr lang="en-GB" sz="2200" dirty="0">
                <a:solidFill>
                  <a:srgbClr val="000000"/>
                </a:solidFill>
              </a:rPr>
              <a:t> </a:t>
            </a:r>
            <a:r>
              <a:rPr lang="en-GB" sz="2200" dirty="0" err="1">
                <a:solidFill>
                  <a:srgbClr val="000000"/>
                </a:solidFill>
              </a:rPr>
              <a:t>matière</a:t>
            </a:r>
            <a:r>
              <a:rPr lang="en-GB" sz="2200" dirty="0">
                <a:solidFill>
                  <a:srgbClr val="000000"/>
                </a:solidFill>
              </a:rPr>
              <a:t> </a:t>
            </a:r>
            <a:r>
              <a:rPr lang="en-GB" sz="2200" dirty="0" err="1">
                <a:solidFill>
                  <a:srgbClr val="000000"/>
                </a:solidFill>
              </a:rPr>
              <a:t>d’atteintes</a:t>
            </a:r>
            <a:r>
              <a:rPr lang="en-GB" sz="2200" dirty="0">
                <a:solidFill>
                  <a:srgbClr val="000000"/>
                </a:solidFill>
              </a:rPr>
              <a:t> aux droits </a:t>
            </a:r>
            <a:r>
              <a:rPr lang="en-GB" sz="2200" dirty="0" err="1">
                <a:solidFill>
                  <a:srgbClr val="000000"/>
                </a:solidFill>
              </a:rPr>
              <a:t>humains</a:t>
            </a:r>
            <a:endParaRPr lang="en-GB" sz="2200" dirty="0">
              <a:solidFill>
                <a:srgbClr val="000000"/>
              </a:solidFill>
            </a:endParaRPr>
          </a:p>
          <a:p>
            <a:pPr algn="just" defTabSz="438911">
              <a:spcBef>
                <a:spcPts val="500"/>
              </a:spcBef>
              <a:buFont typeface="Wingdings" panose="05000000000000000000" pitchFamily="2" charset="2"/>
              <a:buChar char="§"/>
              <a:defRPr sz="1919">
                <a:solidFill>
                  <a:srgbClr val="000000"/>
                </a:solidFill>
              </a:defRPr>
            </a:pPr>
            <a:r>
              <a:rPr lang="en-GB" sz="2200" dirty="0" err="1">
                <a:solidFill>
                  <a:srgbClr val="000000"/>
                </a:solidFill>
              </a:rPr>
              <a:t>Commente</a:t>
            </a:r>
            <a:r>
              <a:rPr lang="en-GB" sz="2200" dirty="0">
                <a:solidFill>
                  <a:srgbClr val="000000"/>
                </a:solidFill>
              </a:rPr>
              <a:t> des </a:t>
            </a:r>
            <a:r>
              <a:rPr lang="en-GB" sz="2200" dirty="0" err="1">
                <a:solidFill>
                  <a:schemeClr val="accent1"/>
                </a:solidFill>
              </a:rPr>
              <a:t>textes</a:t>
            </a:r>
            <a:r>
              <a:rPr lang="en-GB" sz="2200" dirty="0">
                <a:solidFill>
                  <a:schemeClr val="accent1"/>
                </a:solidFill>
              </a:rPr>
              <a:t> </a:t>
            </a:r>
            <a:r>
              <a:rPr lang="en-GB" sz="2200" dirty="0" err="1">
                <a:solidFill>
                  <a:schemeClr val="accent1"/>
                </a:solidFill>
              </a:rPr>
              <a:t>législatifs</a:t>
            </a:r>
            <a:r>
              <a:rPr lang="en-GB" sz="2200" dirty="0">
                <a:solidFill>
                  <a:srgbClr val="000000"/>
                </a:solidFill>
              </a:rPr>
              <a:t> </a:t>
            </a:r>
            <a:r>
              <a:rPr lang="en-GB" sz="2200" dirty="0" err="1">
                <a:solidFill>
                  <a:srgbClr val="000000"/>
                </a:solidFill>
              </a:rPr>
              <a:t>existant</a:t>
            </a:r>
            <a:r>
              <a:rPr lang="en-GB" sz="2200" dirty="0">
                <a:solidFill>
                  <a:srgbClr val="000000"/>
                </a:solidFill>
              </a:rPr>
              <a:t> </a:t>
            </a:r>
            <a:r>
              <a:rPr lang="en-GB" sz="2200" dirty="0" err="1">
                <a:solidFill>
                  <a:srgbClr val="000000"/>
                </a:solidFill>
              </a:rPr>
              <a:t>ou</a:t>
            </a:r>
            <a:r>
              <a:rPr lang="en-GB" sz="2200" dirty="0">
                <a:solidFill>
                  <a:srgbClr val="000000"/>
                </a:solidFill>
              </a:rPr>
              <a:t> </a:t>
            </a:r>
            <a:r>
              <a:rPr lang="en-GB" sz="2200" dirty="0" err="1">
                <a:solidFill>
                  <a:srgbClr val="000000"/>
                </a:solidFill>
              </a:rPr>
              <a:t>proposés</a:t>
            </a:r>
            <a:r>
              <a:rPr lang="en-GB" sz="2200" dirty="0">
                <a:solidFill>
                  <a:srgbClr val="000000"/>
                </a:solidFill>
              </a:rPr>
              <a:t> </a:t>
            </a:r>
          </a:p>
          <a:p>
            <a:pPr algn="just" defTabSz="438911">
              <a:spcBef>
                <a:spcPts val="500"/>
              </a:spcBef>
              <a:buFont typeface="Wingdings" panose="05000000000000000000" pitchFamily="2" charset="2"/>
              <a:buChar char="§"/>
              <a:defRPr sz="1919">
                <a:solidFill>
                  <a:srgbClr val="000000"/>
                </a:solidFill>
              </a:defRPr>
            </a:pPr>
            <a:r>
              <a:rPr lang="en-GB" sz="2200" dirty="0">
                <a:solidFill>
                  <a:srgbClr val="000000"/>
                </a:solidFill>
              </a:rPr>
              <a:t>RS invite les </a:t>
            </a:r>
            <a:r>
              <a:rPr lang="en-GB" sz="2200" dirty="0" err="1">
                <a:solidFill>
                  <a:schemeClr val="accent1"/>
                </a:solidFill>
              </a:rPr>
              <a:t>réactions</a:t>
            </a:r>
            <a:r>
              <a:rPr lang="en-GB" sz="2200" dirty="0">
                <a:solidFill>
                  <a:schemeClr val="accent1"/>
                </a:solidFill>
              </a:rPr>
              <a:t> des </a:t>
            </a:r>
            <a:r>
              <a:rPr lang="en-GB" sz="2200" dirty="0" err="1">
                <a:solidFill>
                  <a:schemeClr val="accent1"/>
                </a:solidFill>
              </a:rPr>
              <a:t>gouvernements</a:t>
            </a:r>
            <a:r>
              <a:rPr lang="en-GB" sz="2200" dirty="0">
                <a:solidFill>
                  <a:schemeClr val="accent1"/>
                </a:solidFill>
              </a:rPr>
              <a:t> </a:t>
            </a:r>
            <a:r>
              <a:rPr lang="en-GB" sz="2200" dirty="0">
                <a:solidFill>
                  <a:srgbClr val="000000"/>
                </a:solidFill>
              </a:rPr>
              <a:t>quant à des </a:t>
            </a:r>
            <a:r>
              <a:rPr lang="en-GB" sz="2200" dirty="0" err="1">
                <a:solidFill>
                  <a:srgbClr val="000000"/>
                </a:solidFill>
              </a:rPr>
              <a:t>mesures</a:t>
            </a:r>
            <a:r>
              <a:rPr lang="en-GB" sz="2200" dirty="0">
                <a:solidFill>
                  <a:srgbClr val="000000"/>
                </a:solidFill>
              </a:rPr>
              <a:t> pour </a:t>
            </a:r>
            <a:r>
              <a:rPr lang="en-GB" sz="2200" dirty="0" err="1">
                <a:solidFill>
                  <a:srgbClr val="000000"/>
                </a:solidFill>
              </a:rPr>
              <a:t>enquêter</a:t>
            </a:r>
            <a:r>
              <a:rPr lang="en-GB" sz="2200" dirty="0">
                <a:solidFill>
                  <a:srgbClr val="000000"/>
                </a:solidFill>
              </a:rPr>
              <a:t>, rectifier </a:t>
            </a:r>
            <a:r>
              <a:rPr lang="en-GB" sz="2200" dirty="0" err="1">
                <a:solidFill>
                  <a:srgbClr val="000000"/>
                </a:solidFill>
              </a:rPr>
              <a:t>ou</a:t>
            </a:r>
            <a:r>
              <a:rPr lang="en-GB" sz="2200" dirty="0">
                <a:solidFill>
                  <a:srgbClr val="000000"/>
                </a:solidFill>
              </a:rPr>
              <a:t> </a:t>
            </a:r>
            <a:r>
              <a:rPr lang="en-GB" sz="2200" dirty="0" err="1">
                <a:solidFill>
                  <a:srgbClr val="000000"/>
                </a:solidFill>
              </a:rPr>
              <a:t>réparer</a:t>
            </a:r>
            <a:endParaRPr lang="en-GB" sz="2200" dirty="0">
              <a:solidFill>
                <a:srgbClr val="000000"/>
              </a:solidFill>
            </a:endParaRPr>
          </a:p>
          <a:p>
            <a:pPr algn="just" defTabSz="438911">
              <a:spcBef>
                <a:spcPts val="500"/>
              </a:spcBef>
              <a:buFont typeface="Wingdings" panose="05000000000000000000" pitchFamily="2" charset="2"/>
              <a:buChar char="§"/>
              <a:defRPr sz="1919">
                <a:solidFill>
                  <a:srgbClr val="000000"/>
                </a:solidFill>
              </a:defRPr>
            </a:pPr>
            <a:r>
              <a:rPr lang="en-GB" sz="2200" dirty="0" err="1">
                <a:solidFill>
                  <a:srgbClr val="000000"/>
                </a:solidFill>
              </a:rPr>
              <a:t>En</a:t>
            </a:r>
            <a:r>
              <a:rPr lang="en-GB" sz="2200" dirty="0">
                <a:solidFill>
                  <a:srgbClr val="000000"/>
                </a:solidFill>
              </a:rPr>
              <a:t> 2016, </a:t>
            </a:r>
            <a:r>
              <a:rPr lang="en-GB" sz="2200" dirty="0">
                <a:solidFill>
                  <a:schemeClr val="accent1"/>
                </a:solidFill>
              </a:rPr>
              <a:t>526</a:t>
            </a:r>
            <a:r>
              <a:rPr lang="en-GB" sz="2200" dirty="0">
                <a:solidFill>
                  <a:srgbClr val="000000"/>
                </a:solidFill>
              </a:rPr>
              <a:t> communications à </a:t>
            </a:r>
            <a:r>
              <a:rPr lang="en-GB" sz="2200" dirty="0">
                <a:solidFill>
                  <a:schemeClr val="accent1"/>
                </a:solidFill>
              </a:rPr>
              <a:t>199 </a:t>
            </a:r>
            <a:r>
              <a:rPr lang="en-GB" sz="2200" dirty="0">
                <a:solidFill>
                  <a:srgbClr val="000000"/>
                </a:solidFill>
              </a:rPr>
              <a:t>pays et </a:t>
            </a:r>
            <a:r>
              <a:rPr lang="en-GB" sz="2200" dirty="0">
                <a:solidFill>
                  <a:schemeClr val="accent1"/>
                </a:solidFill>
              </a:rPr>
              <a:t>23</a:t>
            </a:r>
            <a:r>
              <a:rPr lang="en-GB" sz="2200" dirty="0">
                <a:solidFill>
                  <a:srgbClr val="000000"/>
                </a:solidFill>
              </a:rPr>
              <a:t> </a:t>
            </a:r>
            <a:r>
              <a:rPr lang="en-GB" sz="2200" dirty="0" err="1">
                <a:solidFill>
                  <a:srgbClr val="000000"/>
                </a:solidFill>
              </a:rPr>
              <a:t>entités</a:t>
            </a:r>
            <a:r>
              <a:rPr lang="en-GB" sz="2200" dirty="0">
                <a:solidFill>
                  <a:srgbClr val="000000"/>
                </a:solidFill>
              </a:rPr>
              <a:t> non-</a:t>
            </a:r>
            <a:r>
              <a:rPr lang="en-GB" sz="2200" dirty="0" err="1">
                <a:solidFill>
                  <a:srgbClr val="000000"/>
                </a:solidFill>
              </a:rPr>
              <a:t>étatiques</a:t>
            </a:r>
            <a:r>
              <a:rPr lang="en-GB" sz="2200" dirty="0">
                <a:solidFill>
                  <a:srgbClr val="000000"/>
                </a:solidFill>
              </a:rPr>
              <a:t>, </a:t>
            </a:r>
            <a:r>
              <a:rPr lang="en-GB" sz="2200" dirty="0" err="1">
                <a:solidFill>
                  <a:srgbClr val="000000"/>
                </a:solidFill>
              </a:rPr>
              <a:t>visant</a:t>
            </a:r>
            <a:r>
              <a:rPr lang="en-GB" sz="2200" dirty="0">
                <a:solidFill>
                  <a:srgbClr val="000000"/>
                </a:solidFill>
              </a:rPr>
              <a:t> la situation de </a:t>
            </a:r>
            <a:r>
              <a:rPr lang="en-GB" sz="2200" dirty="0">
                <a:solidFill>
                  <a:schemeClr val="accent1"/>
                </a:solidFill>
              </a:rPr>
              <a:t>1,282 </a:t>
            </a:r>
            <a:r>
              <a:rPr lang="en-GB" sz="2200" dirty="0" err="1">
                <a:solidFill>
                  <a:schemeClr val="accent1"/>
                </a:solidFill>
              </a:rPr>
              <a:t>individus</a:t>
            </a:r>
            <a:endParaRPr lang="en-GB" sz="2200" dirty="0">
              <a:solidFill>
                <a:schemeClr val="accent1"/>
              </a:solidFill>
            </a:endParaRPr>
          </a:p>
          <a:p>
            <a:pPr algn="just" defTabSz="438911">
              <a:spcBef>
                <a:spcPts val="500"/>
              </a:spcBef>
              <a:buFont typeface="Wingdings" panose="05000000000000000000" pitchFamily="2" charset="2"/>
              <a:buChar char="§"/>
              <a:defRPr sz="1919">
                <a:solidFill>
                  <a:srgbClr val="000000"/>
                </a:solidFill>
              </a:defRPr>
            </a:pPr>
            <a:endParaRPr lang="en-GB" sz="2200" dirty="0">
              <a:solidFill>
                <a:srgbClr val="000000"/>
              </a:solidFill>
            </a:endParaRPr>
          </a:p>
          <a:p>
            <a:pPr marL="0" indent="0" algn="just" defTabSz="438911">
              <a:spcBef>
                <a:spcPts val="500"/>
              </a:spcBef>
              <a:buFont typeface="Arial" panose="020B0604020202020204" pitchFamily="34" charset="0"/>
              <a:buNone/>
              <a:defRPr sz="1919">
                <a:solidFill>
                  <a:srgbClr val="000000"/>
                </a:solidFill>
              </a:defRPr>
            </a:pPr>
            <a:r>
              <a:rPr lang="en-GB" sz="2000" b="1" dirty="0" err="1">
                <a:solidFill>
                  <a:schemeClr val="accent1"/>
                </a:solidFill>
              </a:rPr>
              <a:t>Lettres</a:t>
            </a:r>
            <a:r>
              <a:rPr lang="en-GB" sz="2000" b="1" dirty="0">
                <a:solidFill>
                  <a:schemeClr val="accent1"/>
                </a:solidFill>
              </a:rPr>
              <a:t> </a:t>
            </a:r>
            <a:r>
              <a:rPr lang="en-GB" sz="2000" b="1" dirty="0" err="1">
                <a:solidFill>
                  <a:schemeClr val="accent1"/>
                </a:solidFill>
              </a:rPr>
              <a:t>d’allégation</a:t>
            </a:r>
            <a:r>
              <a:rPr lang="en-GB" sz="2000" b="1" dirty="0">
                <a:solidFill>
                  <a:schemeClr val="accent1"/>
                </a:solidFill>
              </a:rPr>
              <a:t>: </a:t>
            </a:r>
          </a:p>
          <a:p>
            <a:pPr marL="0" indent="0" algn="just" defTabSz="438911">
              <a:spcBef>
                <a:spcPts val="500"/>
              </a:spcBef>
              <a:buFont typeface="Arial" panose="020B0604020202020204" pitchFamily="34" charset="0"/>
              <a:buNone/>
              <a:defRPr sz="1919">
                <a:solidFill>
                  <a:srgbClr val="000000"/>
                </a:solidFill>
              </a:defRPr>
            </a:pPr>
            <a:r>
              <a:rPr lang="en-GB" sz="2000" dirty="0">
                <a:solidFill>
                  <a:srgbClr val="000000"/>
                </a:solidFill>
              </a:rPr>
              <a:t>Violations </a:t>
            </a:r>
            <a:r>
              <a:rPr lang="en-GB" sz="2000" dirty="0" err="1">
                <a:solidFill>
                  <a:schemeClr val="accent1"/>
                </a:solidFill>
              </a:rPr>
              <a:t>ont</a:t>
            </a:r>
            <a:r>
              <a:rPr lang="en-GB" sz="2000" dirty="0">
                <a:solidFill>
                  <a:schemeClr val="accent1"/>
                </a:solidFill>
              </a:rPr>
              <a:t> déjà </a:t>
            </a:r>
            <a:r>
              <a:rPr lang="en-GB" sz="2000" dirty="0" err="1">
                <a:solidFill>
                  <a:schemeClr val="accent1"/>
                </a:solidFill>
              </a:rPr>
              <a:t>eu</a:t>
            </a:r>
            <a:r>
              <a:rPr lang="en-GB" sz="2000" dirty="0">
                <a:solidFill>
                  <a:schemeClr val="accent1"/>
                </a:solidFill>
              </a:rPr>
              <a:t> lieu</a:t>
            </a:r>
          </a:p>
          <a:p>
            <a:pPr marL="0" indent="0" algn="just" defTabSz="438911">
              <a:spcBef>
                <a:spcPts val="500"/>
              </a:spcBef>
              <a:buFont typeface="Arial" panose="020B0604020202020204" pitchFamily="34" charset="0"/>
              <a:buNone/>
              <a:defRPr sz="1919">
                <a:solidFill>
                  <a:srgbClr val="000000"/>
                </a:solidFill>
              </a:defRPr>
            </a:pPr>
            <a:r>
              <a:rPr lang="en-GB" sz="2000" dirty="0">
                <a:solidFill>
                  <a:srgbClr val="000000"/>
                </a:solidFill>
              </a:rPr>
              <a:t>Date </a:t>
            </a:r>
            <a:r>
              <a:rPr lang="en-GB" sz="2000" dirty="0" err="1">
                <a:solidFill>
                  <a:srgbClr val="000000"/>
                </a:solidFill>
              </a:rPr>
              <a:t>butoir</a:t>
            </a:r>
            <a:r>
              <a:rPr lang="en-GB" sz="2000" dirty="0">
                <a:solidFill>
                  <a:srgbClr val="000000"/>
                </a:solidFill>
              </a:rPr>
              <a:t> pour la </a:t>
            </a:r>
            <a:r>
              <a:rPr lang="en-GB" sz="2000" dirty="0" err="1">
                <a:solidFill>
                  <a:srgbClr val="000000"/>
                </a:solidFill>
              </a:rPr>
              <a:t>réplique</a:t>
            </a:r>
            <a:r>
              <a:rPr lang="en-GB" sz="2000" dirty="0">
                <a:solidFill>
                  <a:srgbClr val="000000"/>
                </a:solidFill>
              </a:rPr>
              <a:t> du </a:t>
            </a:r>
            <a:r>
              <a:rPr lang="en-GB" sz="2000" dirty="0" err="1">
                <a:solidFill>
                  <a:srgbClr val="000000"/>
                </a:solidFill>
              </a:rPr>
              <a:t>gouvernement</a:t>
            </a:r>
            <a:r>
              <a:rPr lang="en-GB" sz="2000" dirty="0">
                <a:solidFill>
                  <a:srgbClr val="000000"/>
                </a:solidFill>
              </a:rPr>
              <a:t> : </a:t>
            </a:r>
            <a:r>
              <a:rPr lang="en-GB" sz="2000" dirty="0">
                <a:solidFill>
                  <a:schemeClr val="accent1"/>
                </a:solidFill>
              </a:rPr>
              <a:t>2 </a:t>
            </a:r>
            <a:r>
              <a:rPr lang="en-GB" sz="2000" dirty="0" err="1">
                <a:solidFill>
                  <a:schemeClr val="accent1"/>
                </a:solidFill>
              </a:rPr>
              <a:t>mois</a:t>
            </a:r>
            <a:r>
              <a:rPr lang="en-GB" sz="2000" dirty="0">
                <a:solidFill>
                  <a:schemeClr val="accent1"/>
                </a:solidFill>
              </a:rPr>
              <a:t> </a:t>
            </a:r>
          </a:p>
          <a:p>
            <a:pPr marL="0" indent="0" algn="just" defTabSz="438911">
              <a:spcBef>
                <a:spcPts val="500"/>
              </a:spcBef>
              <a:buFont typeface="Arial" panose="020B0604020202020204" pitchFamily="34" charset="0"/>
              <a:buNone/>
              <a:defRPr sz="1919">
                <a:solidFill>
                  <a:srgbClr val="000000"/>
                </a:solidFill>
              </a:defRPr>
            </a:pPr>
            <a:r>
              <a:rPr lang="en-GB" sz="2000" b="1" dirty="0">
                <a:solidFill>
                  <a:schemeClr val="accent1"/>
                </a:solidFill>
              </a:rPr>
              <a:t>Appels </a:t>
            </a:r>
            <a:r>
              <a:rPr lang="en-GB" sz="2000" b="1" dirty="0" err="1">
                <a:solidFill>
                  <a:schemeClr val="accent1"/>
                </a:solidFill>
              </a:rPr>
              <a:t>urgents</a:t>
            </a:r>
            <a:r>
              <a:rPr lang="en-GB" sz="2000" b="1" dirty="0">
                <a:solidFill>
                  <a:schemeClr val="accent1"/>
                </a:solidFill>
              </a:rPr>
              <a:t> :</a:t>
            </a:r>
          </a:p>
          <a:p>
            <a:pPr marL="0" indent="0" algn="just" defTabSz="438911">
              <a:spcBef>
                <a:spcPts val="500"/>
              </a:spcBef>
              <a:buNone/>
              <a:defRPr sz="1919">
                <a:solidFill>
                  <a:srgbClr val="000000"/>
                </a:solidFill>
              </a:defRPr>
            </a:pPr>
            <a:r>
              <a:rPr lang="en-GB" sz="2000" dirty="0">
                <a:solidFill>
                  <a:srgbClr val="000000"/>
                </a:solidFill>
              </a:rPr>
              <a:t>Violations </a:t>
            </a:r>
            <a:r>
              <a:rPr lang="en-GB" sz="2000" dirty="0" err="1">
                <a:solidFill>
                  <a:schemeClr val="accent1"/>
                </a:solidFill>
              </a:rPr>
              <a:t>imminentes</a:t>
            </a:r>
            <a:r>
              <a:rPr lang="en-GB" sz="2000" dirty="0">
                <a:solidFill>
                  <a:srgbClr val="000000"/>
                </a:solidFill>
              </a:rPr>
              <a:t> et </a:t>
            </a:r>
            <a:r>
              <a:rPr lang="fr-CA" sz="2000" dirty="0">
                <a:solidFill>
                  <a:schemeClr val="accent1"/>
                </a:solidFill>
              </a:rPr>
              <a:t>facteur temps est déterminant</a:t>
            </a:r>
            <a:r>
              <a:rPr lang="en-GB" sz="2000" dirty="0">
                <a:solidFill>
                  <a:srgbClr val="000000"/>
                </a:solidFill>
              </a:rPr>
              <a:t> (p. ex. vie </a:t>
            </a:r>
            <a:r>
              <a:rPr lang="en-GB" sz="2000" dirty="0" err="1">
                <a:solidFill>
                  <a:srgbClr val="000000"/>
                </a:solidFill>
              </a:rPr>
              <a:t>menacée</a:t>
            </a:r>
            <a:r>
              <a:rPr lang="en-GB" sz="2000" dirty="0">
                <a:solidFill>
                  <a:srgbClr val="000000"/>
                </a:solidFill>
              </a:rPr>
              <a:t>)</a:t>
            </a:r>
          </a:p>
          <a:p>
            <a:pPr marL="0" indent="0" algn="just" defTabSz="438911">
              <a:spcBef>
                <a:spcPts val="500"/>
              </a:spcBef>
              <a:buFont typeface="Arial" panose="020B0604020202020204" pitchFamily="34" charset="0"/>
              <a:buNone/>
              <a:defRPr sz="1919">
                <a:solidFill>
                  <a:srgbClr val="000000"/>
                </a:solidFill>
              </a:defRPr>
            </a:pPr>
            <a:r>
              <a:rPr lang="en-GB" sz="2000" dirty="0" err="1">
                <a:solidFill>
                  <a:srgbClr val="000000"/>
                </a:solidFill>
              </a:rPr>
              <a:t>Gouvernement</a:t>
            </a:r>
            <a:r>
              <a:rPr lang="en-GB" sz="2000" dirty="0">
                <a:solidFill>
                  <a:srgbClr val="000000"/>
                </a:solidFill>
              </a:rPr>
              <a:t> </a:t>
            </a:r>
            <a:r>
              <a:rPr lang="en-GB" sz="2000" dirty="0" err="1">
                <a:solidFill>
                  <a:srgbClr val="000000"/>
                </a:solidFill>
              </a:rPr>
              <a:t>doit</a:t>
            </a:r>
            <a:r>
              <a:rPr lang="en-GB" sz="2000" dirty="0">
                <a:solidFill>
                  <a:srgbClr val="000000"/>
                </a:solidFill>
              </a:rPr>
              <a:t> </a:t>
            </a:r>
            <a:r>
              <a:rPr lang="en-GB" sz="2000" dirty="0" err="1">
                <a:solidFill>
                  <a:srgbClr val="000000"/>
                </a:solidFill>
              </a:rPr>
              <a:t>répondre</a:t>
            </a:r>
            <a:r>
              <a:rPr lang="en-GB" sz="2000" dirty="0">
                <a:solidFill>
                  <a:srgbClr val="000000"/>
                </a:solidFill>
              </a:rPr>
              <a:t> </a:t>
            </a:r>
            <a:r>
              <a:rPr lang="en-GB" sz="2000" dirty="0">
                <a:solidFill>
                  <a:schemeClr val="accent1"/>
                </a:solidFill>
              </a:rPr>
              <a:t>le plus </a:t>
            </a:r>
            <a:r>
              <a:rPr lang="en-GB" sz="2000" dirty="0" err="1">
                <a:solidFill>
                  <a:schemeClr val="accent1"/>
                </a:solidFill>
              </a:rPr>
              <a:t>vite</a:t>
            </a:r>
            <a:r>
              <a:rPr lang="en-GB" sz="2000" dirty="0">
                <a:solidFill>
                  <a:schemeClr val="accent1"/>
                </a:solidFill>
              </a:rPr>
              <a:t> possible</a:t>
            </a:r>
          </a:p>
          <a:p>
            <a:pPr marL="0" indent="0" algn="just" defTabSz="438911">
              <a:spcBef>
                <a:spcPts val="500"/>
              </a:spcBef>
              <a:buNone/>
              <a:defRPr sz="1919">
                <a:solidFill>
                  <a:srgbClr val="000000"/>
                </a:solidFill>
              </a:defRPr>
            </a:pPr>
            <a:r>
              <a:rPr lang="en-GB" sz="2000" b="1" dirty="0" err="1">
                <a:solidFill>
                  <a:schemeClr val="accent1"/>
                </a:solidFill>
              </a:rPr>
              <a:t>Autres</a:t>
            </a:r>
            <a:r>
              <a:rPr lang="en-GB" sz="2000" b="1" dirty="0">
                <a:solidFill>
                  <a:schemeClr val="accent1"/>
                </a:solidFill>
              </a:rPr>
              <a:t> </a:t>
            </a:r>
            <a:r>
              <a:rPr lang="en-GB" sz="2000" b="1" dirty="0" err="1">
                <a:solidFill>
                  <a:schemeClr val="accent1"/>
                </a:solidFill>
              </a:rPr>
              <a:t>Lettres</a:t>
            </a:r>
            <a:r>
              <a:rPr lang="en-GB" sz="2000" b="1" dirty="0">
                <a:solidFill>
                  <a:schemeClr val="accent1"/>
                </a:solidFill>
              </a:rPr>
              <a:t>:</a:t>
            </a:r>
          </a:p>
          <a:p>
            <a:pPr marL="0" indent="0" algn="just" defTabSz="438911">
              <a:spcBef>
                <a:spcPts val="500"/>
              </a:spcBef>
              <a:buFont typeface="Arial" panose="020B0604020202020204" pitchFamily="34" charset="0"/>
              <a:buNone/>
              <a:defRPr sz="1919">
                <a:solidFill>
                  <a:srgbClr val="000000"/>
                </a:solidFill>
              </a:defRPr>
            </a:pPr>
            <a:r>
              <a:rPr lang="en-GB" sz="2000" dirty="0">
                <a:solidFill>
                  <a:srgbClr val="000000"/>
                </a:solidFill>
              </a:rPr>
              <a:t>Analyses et </a:t>
            </a:r>
            <a:r>
              <a:rPr lang="en-GB" sz="2000" dirty="0" err="1">
                <a:solidFill>
                  <a:srgbClr val="000000"/>
                </a:solidFill>
              </a:rPr>
              <a:t>commentaires</a:t>
            </a:r>
            <a:r>
              <a:rPr lang="en-GB" sz="2000" dirty="0">
                <a:solidFill>
                  <a:srgbClr val="000000"/>
                </a:solidFill>
              </a:rPr>
              <a:t> des </a:t>
            </a:r>
            <a:r>
              <a:rPr lang="en-GB" sz="2000" dirty="0" err="1">
                <a:solidFill>
                  <a:schemeClr val="accent1"/>
                </a:solidFill>
              </a:rPr>
              <a:t>lois</a:t>
            </a:r>
            <a:r>
              <a:rPr lang="en-GB" sz="2000" dirty="0">
                <a:solidFill>
                  <a:schemeClr val="accent1"/>
                </a:solidFill>
              </a:rPr>
              <a:t> </a:t>
            </a:r>
            <a:r>
              <a:rPr lang="en-GB" sz="2000" dirty="0">
                <a:solidFill>
                  <a:srgbClr val="000000"/>
                </a:solidFill>
              </a:rPr>
              <a:t>et </a:t>
            </a:r>
            <a:r>
              <a:rPr lang="en-GB" sz="2000" dirty="0">
                <a:solidFill>
                  <a:schemeClr val="accent1"/>
                </a:solidFill>
              </a:rPr>
              <a:t>politiques</a:t>
            </a:r>
          </a:p>
        </p:txBody>
      </p:sp>
    </p:spTree>
    <p:extLst>
      <p:ext uri="{BB962C8B-B14F-4D97-AF65-F5344CB8AC3E}">
        <p14:creationId xmlns:p14="http://schemas.microsoft.com/office/powerpoint/2010/main" val="3053488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Communications</a:t>
            </a:r>
            <a:br>
              <a:rPr dirty="0"/>
            </a:br>
            <a:endParaRPr dirty="0"/>
          </a:p>
        </p:txBody>
      </p:sp>
      <p:sp>
        <p:nvSpPr>
          <p:cNvPr id="4" name="Shape 68"/>
          <p:cNvSpPr txBox="1">
            <a:spLocks/>
          </p:cNvSpPr>
          <p:nvPr/>
        </p:nvSpPr>
        <p:spPr>
          <a:xfrm>
            <a:off x="837972" y="1493344"/>
            <a:ext cx="4548219" cy="4707040"/>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r>
              <a:rPr lang="en-GB" sz="2200" b="1" dirty="0">
                <a:solidFill>
                  <a:schemeClr val="accent1"/>
                </a:solidFill>
              </a:rPr>
              <a:t>Qui </a:t>
            </a:r>
            <a:r>
              <a:rPr lang="en-GB" sz="2200" b="1" dirty="0" err="1">
                <a:solidFill>
                  <a:schemeClr val="accent1"/>
                </a:solidFill>
              </a:rPr>
              <a:t>peut</a:t>
            </a:r>
            <a:r>
              <a:rPr lang="en-GB" sz="2200" b="1" dirty="0">
                <a:solidFill>
                  <a:schemeClr val="accent1"/>
                </a:solidFill>
              </a:rPr>
              <a:t> </a:t>
            </a:r>
            <a:r>
              <a:rPr lang="en-GB" sz="2200" b="1" dirty="0" err="1">
                <a:solidFill>
                  <a:schemeClr val="accent1"/>
                </a:solidFill>
              </a:rPr>
              <a:t>soumettre</a:t>
            </a:r>
            <a:r>
              <a:rPr lang="en-GB" sz="2200" b="1" dirty="0">
                <a:solidFill>
                  <a:schemeClr val="accent1"/>
                </a:solidFill>
              </a:rPr>
              <a:t> </a:t>
            </a:r>
            <a:r>
              <a:rPr lang="en-GB" sz="2200" b="1" dirty="0" err="1">
                <a:solidFill>
                  <a:schemeClr val="accent1"/>
                </a:solidFill>
              </a:rPr>
              <a:t>une</a:t>
            </a:r>
            <a:r>
              <a:rPr lang="en-GB" sz="2200" b="1" dirty="0">
                <a:solidFill>
                  <a:schemeClr val="accent1"/>
                </a:solidFill>
              </a:rPr>
              <a:t> </a:t>
            </a:r>
            <a:r>
              <a:rPr lang="en-GB" sz="2200" b="1" dirty="0" err="1">
                <a:solidFill>
                  <a:schemeClr val="accent1"/>
                </a:solidFill>
              </a:rPr>
              <a:t>plainte</a:t>
            </a:r>
            <a:r>
              <a:rPr lang="en-GB" sz="2200" b="1" dirty="0">
                <a:solidFill>
                  <a:schemeClr val="accent1"/>
                </a:solidFill>
              </a:rPr>
              <a:t> ?</a:t>
            </a:r>
          </a:p>
          <a:p>
            <a:pPr marL="0" indent="0" algn="just" defTabSz="438911">
              <a:spcBef>
                <a:spcPts val="500"/>
              </a:spcBef>
              <a:buFont typeface="Arial" panose="020B0604020202020204" pitchFamily="34" charset="0"/>
              <a:buNone/>
              <a:defRPr sz="1919">
                <a:solidFill>
                  <a:srgbClr val="000000"/>
                </a:solidFill>
              </a:defRPr>
            </a:pPr>
            <a:endParaRPr lang="en-GB" sz="2200" b="1" dirty="0">
              <a:solidFill>
                <a:schemeClr val="accent1"/>
              </a:solidFill>
            </a:endParaRPr>
          </a:p>
          <a:p>
            <a:pPr algn="just" defTabSz="438911">
              <a:spcBef>
                <a:spcPts val="500"/>
              </a:spcBef>
              <a:buFont typeface="Wingdings" panose="05000000000000000000" pitchFamily="2" charset="2"/>
              <a:buChar char="§"/>
              <a:defRPr sz="1919">
                <a:solidFill>
                  <a:srgbClr val="000000"/>
                </a:solidFill>
              </a:defRPr>
            </a:pPr>
            <a:r>
              <a:rPr lang="en-GB" sz="2200" dirty="0" err="1">
                <a:solidFill>
                  <a:schemeClr val="accent1"/>
                </a:solidFill>
              </a:rPr>
              <a:t>Victimes</a:t>
            </a:r>
            <a:r>
              <a:rPr lang="en-GB" sz="2200" dirty="0">
                <a:solidFill>
                  <a:schemeClr val="accent1"/>
                </a:solidFill>
              </a:rPr>
              <a:t> </a:t>
            </a:r>
            <a:r>
              <a:rPr lang="en-GB" sz="2200" dirty="0" err="1">
                <a:solidFill>
                  <a:schemeClr val="accent1"/>
                </a:solidFill>
              </a:rPr>
              <a:t>présumées</a:t>
            </a:r>
            <a:endParaRPr lang="en-GB" sz="2200" dirty="0">
              <a:solidFill>
                <a:schemeClr val="accent1"/>
              </a:solidFill>
            </a:endParaRPr>
          </a:p>
          <a:p>
            <a:pPr algn="just" defTabSz="438911">
              <a:spcBef>
                <a:spcPts val="500"/>
              </a:spcBef>
              <a:buFont typeface="Wingdings" panose="05000000000000000000" pitchFamily="2" charset="2"/>
              <a:buChar char="§"/>
              <a:defRPr sz="1919">
                <a:solidFill>
                  <a:srgbClr val="000000"/>
                </a:solidFill>
              </a:defRPr>
            </a:pPr>
            <a:r>
              <a:rPr lang="en-GB" sz="2200" dirty="0" err="1"/>
              <a:t>Celui</a:t>
            </a:r>
            <a:r>
              <a:rPr lang="en-GB" sz="2200" dirty="0"/>
              <a:t> </a:t>
            </a:r>
            <a:r>
              <a:rPr lang="en-GB" sz="2200" dirty="0" err="1"/>
              <a:t>ou</a:t>
            </a:r>
            <a:r>
              <a:rPr lang="en-GB" sz="2200" dirty="0"/>
              <a:t> </a:t>
            </a:r>
            <a:r>
              <a:rPr lang="en-GB" sz="2200" dirty="0" err="1"/>
              <a:t>celle</a:t>
            </a:r>
            <a:r>
              <a:rPr lang="en-GB" sz="2200" dirty="0"/>
              <a:t> </a:t>
            </a:r>
            <a:r>
              <a:rPr lang="en-GB" sz="2200" dirty="0">
                <a:solidFill>
                  <a:schemeClr val="accent1"/>
                </a:solidFill>
              </a:rPr>
              <a:t>qui </a:t>
            </a:r>
            <a:r>
              <a:rPr lang="en-GB" sz="2200" dirty="0" err="1">
                <a:solidFill>
                  <a:schemeClr val="accent1"/>
                </a:solidFill>
              </a:rPr>
              <a:t>agit</a:t>
            </a:r>
            <a:r>
              <a:rPr lang="en-GB" sz="2200" dirty="0">
                <a:solidFill>
                  <a:schemeClr val="accent1"/>
                </a:solidFill>
              </a:rPr>
              <a:t> pour la </a:t>
            </a:r>
            <a:r>
              <a:rPr lang="en-GB" sz="2200" dirty="0" err="1">
                <a:solidFill>
                  <a:schemeClr val="accent1"/>
                </a:solidFill>
              </a:rPr>
              <a:t>victime</a:t>
            </a:r>
            <a:r>
              <a:rPr lang="en-GB" sz="2200" dirty="0"/>
              <a:t>, avec son </a:t>
            </a:r>
            <a:r>
              <a:rPr lang="en-GB" sz="2200" dirty="0" err="1">
                <a:solidFill>
                  <a:schemeClr val="accent1"/>
                </a:solidFill>
              </a:rPr>
              <a:t>consentement</a:t>
            </a:r>
            <a:r>
              <a:rPr lang="en-GB" sz="2200" dirty="0">
                <a:solidFill>
                  <a:schemeClr val="accent1"/>
                </a:solidFill>
              </a:rPr>
              <a:t> </a:t>
            </a:r>
            <a:r>
              <a:rPr lang="en-GB" sz="2200" dirty="0" err="1"/>
              <a:t>ou</a:t>
            </a:r>
            <a:r>
              <a:rPr lang="en-GB" sz="2200" dirty="0"/>
              <a:t> </a:t>
            </a:r>
            <a:r>
              <a:rPr lang="en-GB" sz="2200" dirty="0" err="1"/>
              <a:t>celui</a:t>
            </a:r>
            <a:r>
              <a:rPr lang="en-GB" sz="2200" dirty="0"/>
              <a:t> de </a:t>
            </a:r>
            <a:r>
              <a:rPr lang="en-GB" sz="2200" dirty="0" err="1"/>
              <a:t>sa</a:t>
            </a:r>
            <a:r>
              <a:rPr lang="en-GB" sz="2200" dirty="0"/>
              <a:t> </a:t>
            </a:r>
            <a:r>
              <a:rPr lang="en-GB" sz="2200" dirty="0" err="1"/>
              <a:t>famille</a:t>
            </a:r>
            <a:endParaRPr lang="en-GB" sz="2200" dirty="0">
              <a:solidFill>
                <a:schemeClr val="accent1"/>
              </a:solidFill>
            </a:endParaRPr>
          </a:p>
          <a:p>
            <a:pPr algn="just" defTabSz="438911">
              <a:spcBef>
                <a:spcPts val="500"/>
              </a:spcBef>
              <a:buFont typeface="Wingdings" panose="05000000000000000000" pitchFamily="2" charset="2"/>
              <a:buChar char="§"/>
              <a:defRPr sz="1919">
                <a:solidFill>
                  <a:srgbClr val="000000"/>
                </a:solidFill>
              </a:defRPr>
            </a:pPr>
            <a:r>
              <a:rPr lang="en-GB" sz="2200" dirty="0">
                <a:solidFill>
                  <a:schemeClr val="accent1"/>
                </a:solidFill>
              </a:rPr>
              <a:t>ONGs</a:t>
            </a:r>
          </a:p>
          <a:p>
            <a:pPr algn="just" defTabSz="438911">
              <a:spcBef>
                <a:spcPts val="500"/>
              </a:spcBef>
              <a:buFont typeface="Wingdings" panose="05000000000000000000" pitchFamily="2" charset="2"/>
              <a:buChar char="§"/>
              <a:defRPr sz="1919">
                <a:solidFill>
                  <a:srgbClr val="000000"/>
                </a:solidFill>
              </a:defRPr>
            </a:pPr>
            <a:r>
              <a:rPr lang="en-GB" sz="2200" dirty="0" err="1">
                <a:solidFill>
                  <a:schemeClr val="accent1"/>
                </a:solidFill>
              </a:rPr>
              <a:t>Autres</a:t>
            </a:r>
            <a:r>
              <a:rPr lang="en-GB" sz="2200" dirty="0">
                <a:solidFill>
                  <a:schemeClr val="accent1"/>
                </a:solidFill>
              </a:rPr>
              <a:t> </a:t>
            </a:r>
            <a:r>
              <a:rPr lang="en-GB" sz="2200" dirty="0" err="1">
                <a:solidFill>
                  <a:schemeClr val="accent1"/>
                </a:solidFill>
              </a:rPr>
              <a:t>intervenants</a:t>
            </a:r>
            <a:r>
              <a:rPr lang="en-GB" sz="2200" dirty="0">
                <a:solidFill>
                  <a:schemeClr val="accent1"/>
                </a:solidFill>
              </a:rPr>
              <a:t> </a:t>
            </a:r>
            <a:r>
              <a:rPr lang="en-GB" sz="2200" dirty="0"/>
              <a:t>(p. ex. </a:t>
            </a:r>
            <a:r>
              <a:rPr lang="en-GB" sz="2200" dirty="0" err="1"/>
              <a:t>Agences</a:t>
            </a:r>
            <a:r>
              <a:rPr lang="en-GB" sz="2200" dirty="0"/>
              <a:t>, </a:t>
            </a:r>
            <a:r>
              <a:rPr lang="en-GB" sz="2200" dirty="0" err="1"/>
              <a:t>fonds</a:t>
            </a:r>
            <a:r>
              <a:rPr lang="en-GB" sz="2200" dirty="0"/>
              <a:t> </a:t>
            </a:r>
            <a:r>
              <a:rPr lang="en-GB" sz="2200" dirty="0" err="1"/>
              <a:t>ou</a:t>
            </a:r>
            <a:r>
              <a:rPr lang="en-GB" sz="2200" dirty="0"/>
              <a:t> programmes de </a:t>
            </a:r>
            <a:r>
              <a:rPr lang="en-GB" sz="2200" dirty="0" err="1"/>
              <a:t>l’ONU</a:t>
            </a:r>
            <a:r>
              <a:rPr lang="en-GB" sz="2200" dirty="0"/>
              <a:t>, </a:t>
            </a:r>
            <a:r>
              <a:rPr lang="en-GB" sz="2200" dirty="0" err="1"/>
              <a:t>syndicats</a:t>
            </a:r>
            <a:r>
              <a:rPr lang="en-GB" sz="2200" dirty="0"/>
              <a:t>)</a:t>
            </a:r>
          </a:p>
          <a:p>
            <a:pPr algn="just" defTabSz="438911">
              <a:spcBef>
                <a:spcPts val="500"/>
              </a:spcBef>
              <a:buFont typeface="Wingdings" panose="05000000000000000000" pitchFamily="2" charset="2"/>
              <a:buChar char="§"/>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a:p>
            <a:pPr marL="0" indent="0" algn="just" defTabSz="438911">
              <a:spcBef>
                <a:spcPts val="500"/>
              </a:spcBef>
              <a:buFont typeface="Arial" panose="020B0604020202020204" pitchFamily="34" charset="0"/>
              <a:buNone/>
              <a:defRPr sz="1919">
                <a:solidFill>
                  <a:srgbClr val="000000"/>
                </a:solidFill>
              </a:defRPr>
            </a:pPr>
            <a:endParaRPr lang="en-GB" sz="1800" dirty="0"/>
          </a:p>
          <a:p>
            <a:pPr algn="just" defTabSz="438911">
              <a:spcBef>
                <a:spcPts val="500"/>
              </a:spcBef>
              <a:buFont typeface="Wingdings" panose="05000000000000000000" pitchFamily="2" charset="2"/>
              <a:buChar char="§"/>
              <a:defRPr sz="1919">
                <a:solidFill>
                  <a:srgbClr val="000000"/>
                </a:solidFill>
              </a:defRPr>
            </a:pPr>
            <a:endParaRPr lang="en-GB" sz="1800" dirty="0"/>
          </a:p>
        </p:txBody>
      </p:sp>
      <p:sp>
        <p:nvSpPr>
          <p:cNvPr id="5" name="Shape 68"/>
          <p:cNvSpPr txBox="1">
            <a:spLocks/>
          </p:cNvSpPr>
          <p:nvPr/>
        </p:nvSpPr>
        <p:spPr>
          <a:xfrm>
            <a:off x="6854870" y="1493343"/>
            <a:ext cx="4481185" cy="4544202"/>
          </a:xfrm>
          <a:prstGeom prst="rect">
            <a:avLst/>
          </a:prstGeom>
          <a:ln w="12700">
            <a:miter lim="400000"/>
          </a:ln>
          <a:extLst>
            <a:ext uri="{C572A759-6A51-4108-AA02-DFA0A04FC94B}">
              <ma14:wrappingTextBoxFlag xmlns="" xmlns:ma14="http://schemas.microsoft.com/office/mac/drawingml/2011/main" val="1"/>
            </a:ext>
          </a:extLst>
        </p:spPr>
        <p:txBody>
          <a:bodyPr lIns="45719" rIns="45719" numCol="1">
            <a:normAutofit/>
          </a:bodyPr>
          <a:lstStyle>
            <a:lvl1pPr marL="342900" marR="0" indent="-3429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1pPr>
            <a:lvl2pPr marL="766762" marR="0" indent="-309562"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2pPr>
            <a:lvl3pPr marL="1184563" marR="0" indent="-270163"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3pPr>
            <a:lvl4pPr marL="1668779" marR="0" indent="-297179"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4pPr>
            <a:lvl5pPr marL="2159000" marR="0" indent="-3302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5pPr>
            <a:lvl6pPr marL="2616200" marR="0" indent="-3302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6pPr>
            <a:lvl7pPr marL="3073400" marR="0" indent="-3302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7pPr>
            <a:lvl8pPr marL="3530600" marR="0" indent="-3302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8pPr>
            <a:lvl9pPr marL="3987800" marR="0" indent="-330200" algn="l" defTabSz="457200" rtl="0" latinLnBrk="0">
              <a:lnSpc>
                <a:spcPct val="100000"/>
              </a:lnSpc>
              <a:spcBef>
                <a:spcPts val="600"/>
              </a:spcBef>
              <a:spcAft>
                <a:spcPts val="0"/>
              </a:spcAft>
              <a:buClr>
                <a:schemeClr val="accent1"/>
              </a:buClr>
              <a:buSzPct val="100000"/>
              <a:buFont typeface="Wingdings"/>
              <a:buChar char=""/>
              <a:tabLst/>
              <a:defRPr sz="2600" b="0" i="0" u="none" strike="noStrike" cap="none" spc="0" baseline="0">
                <a:ln>
                  <a:noFill/>
                </a:ln>
                <a:solidFill>
                  <a:srgbClr val="333333"/>
                </a:solidFill>
                <a:uFillTx/>
                <a:latin typeface="Arial"/>
                <a:ea typeface="Arial"/>
                <a:cs typeface="Arial"/>
                <a:sym typeface="Arial"/>
              </a:defRPr>
            </a:lvl9pPr>
          </a:lstStyle>
          <a:p>
            <a:pPr marL="0" indent="0" algn="just" defTabSz="438911" hangingPunct="1">
              <a:spcBef>
                <a:spcPts val="500"/>
              </a:spcBef>
              <a:buClrTx/>
              <a:buSzTx/>
              <a:buFont typeface="Wingdings"/>
              <a:buNone/>
              <a:defRPr sz="1919">
                <a:solidFill>
                  <a:srgbClr val="000000"/>
                </a:solidFill>
              </a:defRPr>
            </a:pPr>
            <a:r>
              <a:rPr lang="en-GB" sz="2200" b="1" dirty="0">
                <a:solidFill>
                  <a:schemeClr val="accent1"/>
                </a:solidFill>
                <a:latin typeface="+mn-lt"/>
              </a:rPr>
              <a:t>À qui </a:t>
            </a:r>
            <a:r>
              <a:rPr lang="en-GB" sz="2200" b="1" dirty="0" err="1">
                <a:solidFill>
                  <a:schemeClr val="accent1"/>
                </a:solidFill>
                <a:latin typeface="+mn-lt"/>
              </a:rPr>
              <a:t>elle</a:t>
            </a:r>
            <a:r>
              <a:rPr lang="en-GB" sz="2200" b="1" dirty="0">
                <a:solidFill>
                  <a:schemeClr val="accent1"/>
                </a:solidFill>
                <a:latin typeface="+mn-lt"/>
              </a:rPr>
              <a:t> </a:t>
            </a:r>
            <a:r>
              <a:rPr lang="en-GB" sz="2200" b="1" dirty="0" err="1">
                <a:solidFill>
                  <a:schemeClr val="accent1"/>
                </a:solidFill>
                <a:latin typeface="+mn-lt"/>
              </a:rPr>
              <a:t>est</a:t>
            </a:r>
            <a:r>
              <a:rPr lang="en-GB" sz="2200" b="1" dirty="0">
                <a:solidFill>
                  <a:schemeClr val="accent1"/>
                </a:solidFill>
                <a:latin typeface="+mn-lt"/>
              </a:rPr>
              <a:t> </a:t>
            </a:r>
            <a:r>
              <a:rPr lang="en-GB" sz="2200" b="1" dirty="0" err="1">
                <a:solidFill>
                  <a:schemeClr val="accent1"/>
                </a:solidFill>
                <a:latin typeface="+mn-lt"/>
              </a:rPr>
              <a:t>envoyée</a:t>
            </a:r>
            <a:r>
              <a:rPr lang="en-GB" sz="2200" b="1" dirty="0">
                <a:solidFill>
                  <a:schemeClr val="accent1"/>
                </a:solidFill>
                <a:latin typeface="+mn-lt"/>
              </a:rPr>
              <a:t> ?</a:t>
            </a:r>
          </a:p>
          <a:p>
            <a:pPr marL="0" indent="0" algn="just" defTabSz="438911" hangingPunct="1">
              <a:spcBef>
                <a:spcPts val="500"/>
              </a:spcBef>
              <a:buClrTx/>
              <a:buSzTx/>
              <a:buFont typeface="Wingdings"/>
              <a:buNone/>
              <a:defRPr sz="1919">
                <a:solidFill>
                  <a:srgbClr val="000000"/>
                </a:solidFill>
              </a:defRPr>
            </a:pPr>
            <a:endParaRPr lang="en-GB" sz="2200" b="1" dirty="0">
              <a:solidFill>
                <a:schemeClr val="accent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r>
              <a:rPr lang="en-GB" sz="2200" dirty="0" err="1">
                <a:solidFill>
                  <a:schemeClr val="tx1"/>
                </a:solidFill>
                <a:latin typeface="+mn-lt"/>
              </a:rPr>
              <a:t>Gouvernements</a:t>
            </a:r>
            <a:endParaRPr lang="en-GB" sz="2200" dirty="0">
              <a:solidFill>
                <a:schemeClr val="accent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r>
              <a:rPr lang="en-GB" sz="2200" dirty="0">
                <a:solidFill>
                  <a:schemeClr val="tx1"/>
                </a:solidFill>
                <a:latin typeface="+mn-lt"/>
              </a:rPr>
              <a:t>Organisations non-</a:t>
            </a:r>
            <a:r>
              <a:rPr lang="en-GB" sz="2200" dirty="0" err="1">
                <a:solidFill>
                  <a:schemeClr val="tx1"/>
                </a:solidFill>
                <a:latin typeface="+mn-lt"/>
              </a:rPr>
              <a:t>étatiques</a:t>
            </a:r>
            <a:endParaRPr lang="en-GB" sz="2200" dirty="0">
              <a:solidFill>
                <a:schemeClr val="tx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r>
              <a:rPr lang="en-GB" sz="2200" dirty="0" err="1">
                <a:solidFill>
                  <a:schemeClr val="tx1"/>
                </a:solidFill>
                <a:latin typeface="+mn-lt"/>
              </a:rPr>
              <a:t>Entités</a:t>
            </a:r>
            <a:r>
              <a:rPr lang="en-GB" sz="2200" dirty="0">
                <a:solidFill>
                  <a:schemeClr val="tx1"/>
                </a:solidFill>
                <a:latin typeface="+mn-lt"/>
              </a:rPr>
              <a:t> </a:t>
            </a:r>
            <a:r>
              <a:rPr lang="en-GB" sz="2200" dirty="0" err="1">
                <a:solidFill>
                  <a:schemeClr val="tx1"/>
                </a:solidFill>
                <a:latin typeface="+mn-lt"/>
              </a:rPr>
              <a:t>onusiennes</a:t>
            </a:r>
            <a:endParaRPr lang="en-GB" sz="2200" dirty="0">
              <a:solidFill>
                <a:schemeClr val="tx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r>
              <a:rPr lang="en-GB" sz="2200" dirty="0">
                <a:solidFill>
                  <a:schemeClr val="tx1"/>
                </a:solidFill>
                <a:latin typeface="+mn-lt"/>
              </a:rPr>
              <a:t>Organisations inter-</a:t>
            </a:r>
            <a:r>
              <a:rPr lang="en-GB" sz="2200" dirty="0" err="1">
                <a:solidFill>
                  <a:schemeClr val="tx1"/>
                </a:solidFill>
                <a:latin typeface="+mn-lt"/>
              </a:rPr>
              <a:t>gouvernementales</a:t>
            </a:r>
            <a:endParaRPr lang="en-GB" sz="2200" dirty="0">
              <a:solidFill>
                <a:schemeClr val="tx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r>
              <a:rPr lang="en-GB" sz="2200" dirty="0" err="1">
                <a:solidFill>
                  <a:schemeClr val="tx1"/>
                </a:solidFill>
                <a:latin typeface="+mn-lt"/>
              </a:rPr>
              <a:t>Compagnies</a:t>
            </a:r>
            <a:endParaRPr lang="en-GB" sz="2200" dirty="0">
              <a:solidFill>
                <a:schemeClr val="tx1"/>
              </a:solidFill>
              <a:latin typeface="+mn-lt"/>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a:p>
            <a:pPr marL="0" indent="0" algn="just" defTabSz="438911" hangingPunct="1">
              <a:spcBef>
                <a:spcPts val="500"/>
              </a:spcBef>
              <a:buClrTx/>
              <a:buSzTx/>
              <a:buFont typeface="Wingdings"/>
              <a:buNone/>
              <a:defRPr sz="1919">
                <a:solidFill>
                  <a:srgbClr val="000000"/>
                </a:solidFill>
              </a:defRPr>
            </a:pPr>
            <a:endParaRPr lang="en-GB" sz="2200" dirty="0">
              <a:solidFill>
                <a:schemeClr val="tx1"/>
              </a:solidFill>
            </a:endParaRPr>
          </a:p>
          <a:p>
            <a:pPr algn="just" defTabSz="438911" hangingPunct="1">
              <a:spcBef>
                <a:spcPts val="500"/>
              </a:spcBef>
              <a:buClrTx/>
              <a:buSzTx/>
              <a:buFont typeface="Wingdings" panose="05000000000000000000" pitchFamily="2" charset="2"/>
              <a:buChar char="§"/>
              <a:defRPr sz="1919">
                <a:solidFill>
                  <a:srgbClr val="000000"/>
                </a:solidFill>
              </a:defRPr>
            </a:pPr>
            <a:endParaRPr lang="en-GB" sz="2200" dirty="0">
              <a:solidFill>
                <a:schemeClr val="tx1"/>
              </a:solidFill>
            </a:endParaRPr>
          </a:p>
        </p:txBody>
      </p:sp>
    </p:spTree>
    <p:extLst>
      <p:ext uri="{BB962C8B-B14F-4D97-AF65-F5344CB8AC3E}">
        <p14:creationId xmlns:p14="http://schemas.microsoft.com/office/powerpoint/2010/main" val="4244440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Communications</a:t>
            </a:r>
            <a:br>
              <a:rPr dirty="0"/>
            </a:br>
            <a:endParaRPr dirty="0"/>
          </a:p>
        </p:txBody>
      </p:sp>
      <p:sp>
        <p:nvSpPr>
          <p:cNvPr id="7" name="Shape 68"/>
          <p:cNvSpPr txBox="1">
            <a:spLocks/>
          </p:cNvSpPr>
          <p:nvPr/>
        </p:nvSpPr>
        <p:spPr>
          <a:xfrm>
            <a:off x="837973" y="1327094"/>
            <a:ext cx="5863452" cy="4568789"/>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a:t>Pour </a:t>
            </a:r>
            <a:r>
              <a:rPr lang="en-GB" sz="2200" dirty="0">
                <a:solidFill>
                  <a:schemeClr val="accent1"/>
                </a:solidFill>
              </a:rPr>
              <a:t>affaires </a:t>
            </a:r>
            <a:r>
              <a:rPr lang="en-GB" sz="2200" dirty="0" err="1">
                <a:solidFill>
                  <a:schemeClr val="accent1"/>
                </a:solidFill>
              </a:rPr>
              <a:t>individuelles</a:t>
            </a:r>
            <a:r>
              <a:rPr lang="en-GB" sz="2200" dirty="0"/>
              <a:t> </a:t>
            </a:r>
            <a:r>
              <a:rPr lang="en-GB" sz="2200" dirty="0" err="1"/>
              <a:t>ou</a:t>
            </a:r>
            <a:r>
              <a:rPr lang="en-GB" sz="2200" dirty="0"/>
              <a:t> </a:t>
            </a:r>
            <a:r>
              <a:rPr lang="en-GB" sz="2200" dirty="0">
                <a:solidFill>
                  <a:schemeClr val="accent1"/>
                </a:solidFill>
              </a:rPr>
              <a:t>situations plus </a:t>
            </a:r>
            <a:r>
              <a:rPr lang="en-GB" sz="2200" dirty="0" err="1">
                <a:solidFill>
                  <a:schemeClr val="accent1"/>
                </a:solidFill>
              </a:rPr>
              <a:t>générales</a:t>
            </a:r>
            <a:r>
              <a:rPr lang="en-GB" sz="2200" dirty="0">
                <a:solidFill>
                  <a:schemeClr val="accent1"/>
                </a:solidFill>
              </a:rPr>
              <a:t> </a:t>
            </a:r>
            <a:r>
              <a:rPr lang="en-GB" sz="2200" dirty="0"/>
              <a:t>de violations</a:t>
            </a:r>
            <a:endParaRPr lang="en-GB" sz="2200" dirty="0">
              <a:solidFill>
                <a:schemeClr val="accent1"/>
              </a:solidFill>
            </a:endParaRPr>
          </a:p>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err="1"/>
              <a:t>Permet</a:t>
            </a:r>
            <a:r>
              <a:rPr lang="en-GB" sz="2200" dirty="0"/>
              <a:t> des </a:t>
            </a:r>
            <a:r>
              <a:rPr lang="en-GB" sz="2200" dirty="0" err="1"/>
              <a:t>mesures</a:t>
            </a:r>
            <a:r>
              <a:rPr lang="en-GB" sz="2200" dirty="0"/>
              <a:t> </a:t>
            </a:r>
            <a:r>
              <a:rPr lang="en-GB" sz="2200" dirty="0" err="1">
                <a:solidFill>
                  <a:schemeClr val="accent1"/>
                </a:solidFill>
              </a:rPr>
              <a:t>urgentes</a:t>
            </a:r>
            <a:r>
              <a:rPr lang="en-GB" sz="2200" dirty="0">
                <a:solidFill>
                  <a:schemeClr val="accent1"/>
                </a:solidFill>
              </a:rPr>
              <a:t> or </a:t>
            </a:r>
            <a:r>
              <a:rPr lang="en-GB" sz="2200" dirty="0" err="1">
                <a:solidFill>
                  <a:schemeClr val="accent1"/>
                </a:solidFill>
              </a:rPr>
              <a:t>préventives</a:t>
            </a:r>
            <a:endParaRPr lang="en-GB" sz="2200" dirty="0">
              <a:solidFill>
                <a:schemeClr val="accent1"/>
              </a:solidFill>
            </a:endParaRPr>
          </a:p>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a:t>Incite </a:t>
            </a:r>
            <a:r>
              <a:rPr lang="en-GB" sz="2200" dirty="0">
                <a:solidFill>
                  <a:schemeClr val="accent1"/>
                </a:solidFill>
              </a:rPr>
              <a:t>des </a:t>
            </a:r>
            <a:r>
              <a:rPr lang="en-GB" sz="2200" dirty="0" err="1">
                <a:solidFill>
                  <a:schemeClr val="accent1"/>
                </a:solidFill>
              </a:rPr>
              <a:t>mesures</a:t>
            </a:r>
            <a:r>
              <a:rPr lang="en-GB" sz="2200" dirty="0">
                <a:solidFill>
                  <a:schemeClr val="accent1"/>
                </a:solidFill>
              </a:rPr>
              <a:t> correctives </a:t>
            </a:r>
            <a:r>
              <a:rPr lang="en-GB" sz="2200" dirty="0" err="1">
                <a:solidFill>
                  <a:schemeClr val="accent1"/>
                </a:solidFill>
              </a:rPr>
              <a:t>ou</a:t>
            </a:r>
            <a:r>
              <a:rPr lang="en-GB" sz="2200" dirty="0">
                <a:solidFill>
                  <a:schemeClr val="accent1"/>
                </a:solidFill>
              </a:rPr>
              <a:t> </a:t>
            </a:r>
            <a:r>
              <a:rPr lang="en-GB" sz="2200" dirty="0" err="1">
                <a:solidFill>
                  <a:schemeClr val="accent1"/>
                </a:solidFill>
              </a:rPr>
              <a:t>d’investigations</a:t>
            </a:r>
            <a:endParaRPr lang="en-GB" sz="2200" dirty="0">
              <a:solidFill>
                <a:schemeClr val="accent1"/>
              </a:solidFill>
            </a:endParaRPr>
          </a:p>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err="1">
                <a:solidFill>
                  <a:srgbClr val="000000"/>
                </a:solidFill>
              </a:rPr>
              <a:t>Peut</a:t>
            </a:r>
            <a:r>
              <a:rPr lang="en-GB" sz="2200" dirty="0">
                <a:solidFill>
                  <a:srgbClr val="000000"/>
                </a:solidFill>
              </a:rPr>
              <a:t> </a:t>
            </a:r>
            <a:r>
              <a:rPr lang="en-GB" sz="2200" dirty="0" err="1">
                <a:solidFill>
                  <a:srgbClr val="000000"/>
                </a:solidFill>
              </a:rPr>
              <a:t>être</a:t>
            </a:r>
            <a:r>
              <a:rPr lang="en-GB" sz="2200" dirty="0">
                <a:solidFill>
                  <a:srgbClr val="000000"/>
                </a:solidFill>
              </a:rPr>
              <a:t> </a:t>
            </a:r>
            <a:r>
              <a:rPr lang="en-GB" sz="2200" dirty="0" err="1">
                <a:solidFill>
                  <a:srgbClr val="000000"/>
                </a:solidFill>
              </a:rPr>
              <a:t>invoqué</a:t>
            </a:r>
            <a:r>
              <a:rPr lang="en-GB" sz="2200" dirty="0">
                <a:solidFill>
                  <a:srgbClr val="000000"/>
                </a:solidFill>
              </a:rPr>
              <a:t> </a:t>
            </a:r>
            <a:r>
              <a:rPr lang="en-GB" sz="2200" dirty="0" err="1">
                <a:solidFill>
                  <a:schemeClr val="accent1"/>
                </a:solidFill>
              </a:rPr>
              <a:t>même</a:t>
            </a:r>
            <a:r>
              <a:rPr lang="en-GB" sz="2200" dirty="0">
                <a:solidFill>
                  <a:schemeClr val="accent1"/>
                </a:solidFill>
              </a:rPr>
              <a:t> </a:t>
            </a:r>
            <a:r>
              <a:rPr lang="en-GB" sz="2200" dirty="0" err="1">
                <a:solidFill>
                  <a:schemeClr val="accent1"/>
                </a:solidFill>
              </a:rPr>
              <a:t>si</a:t>
            </a:r>
            <a:r>
              <a:rPr lang="en-GB" sz="2200" dirty="0">
                <a:solidFill>
                  <a:schemeClr val="accent1"/>
                </a:solidFill>
              </a:rPr>
              <a:t> un État </a:t>
            </a:r>
            <a:r>
              <a:rPr lang="en-GB" sz="2200" dirty="0" err="1">
                <a:solidFill>
                  <a:schemeClr val="accent1"/>
                </a:solidFill>
              </a:rPr>
              <a:t>n’a</a:t>
            </a:r>
            <a:r>
              <a:rPr lang="en-GB" sz="2200" dirty="0">
                <a:solidFill>
                  <a:schemeClr val="accent1"/>
                </a:solidFill>
              </a:rPr>
              <a:t> pas </a:t>
            </a:r>
            <a:r>
              <a:rPr lang="en-GB" sz="2200" dirty="0" err="1">
                <a:solidFill>
                  <a:schemeClr val="accent1"/>
                </a:solidFill>
              </a:rPr>
              <a:t>ratifié</a:t>
            </a:r>
            <a:r>
              <a:rPr lang="en-GB" sz="2200" dirty="0">
                <a:solidFill>
                  <a:schemeClr val="accent1"/>
                </a:solidFill>
              </a:rPr>
              <a:t> </a:t>
            </a:r>
            <a:r>
              <a:rPr lang="en-GB" sz="2200" dirty="0">
                <a:solidFill>
                  <a:srgbClr val="000000"/>
                </a:solidFill>
              </a:rPr>
              <a:t>les </a:t>
            </a:r>
            <a:r>
              <a:rPr lang="en-GB" sz="2200" dirty="0" err="1">
                <a:solidFill>
                  <a:srgbClr val="000000"/>
                </a:solidFill>
              </a:rPr>
              <a:t>traités</a:t>
            </a:r>
            <a:r>
              <a:rPr lang="en-GB" sz="2200" dirty="0">
                <a:solidFill>
                  <a:srgbClr val="000000"/>
                </a:solidFill>
              </a:rPr>
              <a:t> des droits </a:t>
            </a:r>
            <a:r>
              <a:rPr lang="en-GB" sz="2200" dirty="0" err="1">
                <a:solidFill>
                  <a:srgbClr val="000000"/>
                </a:solidFill>
              </a:rPr>
              <a:t>humains</a:t>
            </a:r>
            <a:endParaRPr lang="en-GB" sz="2200" dirty="0">
              <a:solidFill>
                <a:srgbClr val="000000"/>
              </a:solidFill>
            </a:endParaRPr>
          </a:p>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a:solidFill>
                  <a:schemeClr val="accent1"/>
                </a:solidFill>
              </a:rPr>
              <a:t>Pas</a:t>
            </a:r>
            <a:r>
              <a:rPr lang="en-GB" sz="2200" dirty="0">
                <a:solidFill>
                  <a:srgbClr val="000000"/>
                </a:solidFill>
              </a:rPr>
              <a:t> </a:t>
            </a:r>
            <a:r>
              <a:rPr lang="en-GB" sz="2200" dirty="0" err="1">
                <a:solidFill>
                  <a:srgbClr val="000000"/>
                </a:solidFill>
              </a:rPr>
              <a:t>nécessaire</a:t>
            </a:r>
            <a:r>
              <a:rPr lang="en-GB" sz="2200" dirty="0">
                <a:solidFill>
                  <a:srgbClr val="000000"/>
                </a:solidFill>
              </a:rPr>
              <a:t> </a:t>
            </a:r>
            <a:r>
              <a:rPr lang="en-GB" sz="2200" dirty="0" err="1">
                <a:solidFill>
                  <a:schemeClr val="accent1"/>
                </a:solidFill>
              </a:rPr>
              <a:t>d’avoir</a:t>
            </a:r>
            <a:r>
              <a:rPr lang="en-GB" sz="2200" dirty="0">
                <a:solidFill>
                  <a:schemeClr val="accent1"/>
                </a:solidFill>
              </a:rPr>
              <a:t> </a:t>
            </a:r>
            <a:r>
              <a:rPr lang="en-GB" sz="2200" dirty="0" err="1">
                <a:solidFill>
                  <a:schemeClr val="accent1"/>
                </a:solidFill>
              </a:rPr>
              <a:t>épuisé</a:t>
            </a:r>
            <a:r>
              <a:rPr lang="en-GB" sz="2200" dirty="0">
                <a:solidFill>
                  <a:schemeClr val="accent1"/>
                </a:solidFill>
              </a:rPr>
              <a:t> </a:t>
            </a:r>
            <a:r>
              <a:rPr lang="fr-CA" sz="2200" dirty="0">
                <a:solidFill>
                  <a:schemeClr val="accent1"/>
                </a:solidFill>
              </a:rPr>
              <a:t>les recours internes</a:t>
            </a:r>
            <a:r>
              <a:rPr lang="en-GB" sz="2200" dirty="0">
                <a:solidFill>
                  <a:schemeClr val="accent1"/>
                </a:solidFill>
              </a:rPr>
              <a:t> </a:t>
            </a:r>
          </a:p>
          <a:p>
            <a:pPr algn="just" defTabSz="438911">
              <a:spcBef>
                <a:spcPts val="500"/>
              </a:spcBef>
              <a:spcAft>
                <a:spcPts val="600"/>
              </a:spcAft>
              <a:buFont typeface="Wingdings" panose="05000000000000000000" pitchFamily="2" charset="2"/>
              <a:buChar char="§"/>
              <a:defRPr sz="1919">
                <a:solidFill>
                  <a:srgbClr val="000000"/>
                </a:solidFill>
              </a:defRPr>
            </a:pPr>
            <a:r>
              <a:rPr lang="en-GB" sz="2200" dirty="0">
                <a:solidFill>
                  <a:srgbClr val="000000"/>
                </a:solidFill>
              </a:rPr>
              <a:t>ONGs </a:t>
            </a:r>
            <a:r>
              <a:rPr lang="en-GB" sz="2200" dirty="0" err="1">
                <a:solidFill>
                  <a:srgbClr val="000000"/>
                </a:solidFill>
              </a:rPr>
              <a:t>peuvent</a:t>
            </a:r>
            <a:r>
              <a:rPr lang="en-GB" sz="2200" dirty="0">
                <a:solidFill>
                  <a:srgbClr val="000000"/>
                </a:solidFill>
              </a:rPr>
              <a:t> </a:t>
            </a:r>
            <a:r>
              <a:rPr lang="en-GB" sz="2200" dirty="0" err="1">
                <a:solidFill>
                  <a:schemeClr val="accent1"/>
                </a:solidFill>
              </a:rPr>
              <a:t>agir</a:t>
            </a:r>
            <a:r>
              <a:rPr lang="en-GB" sz="2200" dirty="0">
                <a:solidFill>
                  <a:schemeClr val="accent1"/>
                </a:solidFill>
              </a:rPr>
              <a:t> au nom </a:t>
            </a:r>
            <a:r>
              <a:rPr lang="en-GB" sz="2200" dirty="0">
                <a:solidFill>
                  <a:srgbClr val="000000"/>
                </a:solidFill>
              </a:rPr>
              <a:t>de </a:t>
            </a:r>
            <a:r>
              <a:rPr lang="en-GB" sz="2200" dirty="0" err="1">
                <a:solidFill>
                  <a:srgbClr val="000000"/>
                </a:solidFill>
              </a:rPr>
              <a:t>victimes</a:t>
            </a:r>
            <a:r>
              <a:rPr lang="en-GB" sz="2200" dirty="0">
                <a:solidFill>
                  <a:srgbClr val="000000"/>
                </a:solidFill>
              </a:rPr>
              <a:t> (avec </a:t>
            </a:r>
            <a:r>
              <a:rPr lang="en-GB" sz="2200" dirty="0" err="1">
                <a:solidFill>
                  <a:srgbClr val="000000"/>
                </a:solidFill>
              </a:rPr>
              <a:t>leur</a:t>
            </a:r>
            <a:r>
              <a:rPr lang="en-GB" sz="2200" dirty="0">
                <a:solidFill>
                  <a:srgbClr val="000000"/>
                </a:solidFill>
              </a:rPr>
              <a:t> </a:t>
            </a:r>
            <a:r>
              <a:rPr lang="en-GB" sz="2200" dirty="0" err="1">
                <a:solidFill>
                  <a:srgbClr val="000000"/>
                </a:solidFill>
              </a:rPr>
              <a:t>consentement</a:t>
            </a:r>
            <a:r>
              <a:rPr lang="en-GB" sz="2200" dirty="0">
                <a:solidFill>
                  <a:srgbClr val="000000"/>
                </a:solidFill>
              </a:rPr>
              <a:t>)</a:t>
            </a: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marL="0" indent="0" algn="just" defTabSz="438911">
              <a:spcBef>
                <a:spcPts val="500"/>
              </a:spcBef>
              <a:buFont typeface="Arial" panose="020B0604020202020204" pitchFamily="34" charset="0"/>
              <a:buNone/>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4900" y="1493344"/>
            <a:ext cx="4132345" cy="3898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8257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Application </a:t>
            </a:r>
            <a:r>
              <a:rPr lang="en-GB" sz="2800" b="1" dirty="0" err="1">
                <a:solidFill>
                  <a:schemeClr val="accent1">
                    <a:lumMod val="75000"/>
                  </a:schemeClr>
                </a:solidFill>
              </a:rPr>
              <a:t>efficace</a:t>
            </a:r>
            <a:r>
              <a:rPr lang="en-GB" sz="2800" b="1" dirty="0">
                <a:solidFill>
                  <a:schemeClr val="accent1">
                    <a:lumMod val="75000"/>
                  </a:schemeClr>
                </a:solidFill>
              </a:rPr>
              <a:t> de </a:t>
            </a:r>
            <a:r>
              <a:rPr lang="en-GB" sz="2800" b="1" dirty="0" err="1">
                <a:solidFill>
                  <a:schemeClr val="accent1">
                    <a:lumMod val="75000"/>
                  </a:schemeClr>
                </a:solidFill>
              </a:rPr>
              <a:t>normes</a:t>
            </a:r>
            <a:br>
              <a:rPr dirty="0"/>
            </a:br>
            <a:endParaRPr dirty="0"/>
          </a:p>
        </p:txBody>
      </p:sp>
      <p:sp>
        <p:nvSpPr>
          <p:cNvPr id="5" name="Shape 68"/>
          <p:cNvSpPr txBox="1">
            <a:spLocks/>
          </p:cNvSpPr>
          <p:nvPr/>
        </p:nvSpPr>
        <p:spPr>
          <a:xfrm>
            <a:off x="827088" y="970830"/>
            <a:ext cx="5573712" cy="53349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r>
              <a:rPr lang="en-GB" sz="2200" b="1" dirty="0">
                <a:solidFill>
                  <a:schemeClr val="accent1"/>
                </a:solidFill>
              </a:rPr>
              <a:t>Les </a:t>
            </a:r>
            <a:r>
              <a:rPr lang="en-GB" sz="2200" b="1" dirty="0" err="1">
                <a:solidFill>
                  <a:schemeClr val="accent1"/>
                </a:solidFill>
              </a:rPr>
              <a:t>procédures</a:t>
            </a:r>
            <a:r>
              <a:rPr lang="en-GB" sz="2200" b="1" dirty="0">
                <a:solidFill>
                  <a:schemeClr val="accent1"/>
                </a:solidFill>
              </a:rPr>
              <a:t> </a:t>
            </a:r>
            <a:r>
              <a:rPr lang="en-GB" sz="2200" b="1" dirty="0" err="1">
                <a:solidFill>
                  <a:schemeClr val="accent1"/>
                </a:solidFill>
              </a:rPr>
              <a:t>spéciales</a:t>
            </a:r>
            <a:r>
              <a:rPr lang="en-GB" sz="2200" b="1" dirty="0">
                <a:solidFill>
                  <a:schemeClr val="accent1"/>
                </a:solidFill>
              </a:rPr>
              <a:t> </a:t>
            </a:r>
            <a:r>
              <a:rPr lang="en-GB" sz="2200" b="1" dirty="0" err="1">
                <a:solidFill>
                  <a:schemeClr val="accent1"/>
                </a:solidFill>
              </a:rPr>
              <a:t>contribuent</a:t>
            </a:r>
            <a:r>
              <a:rPr lang="en-GB" sz="2200" b="1" dirty="0">
                <a:solidFill>
                  <a:schemeClr val="accent1"/>
                </a:solidFill>
              </a:rPr>
              <a:t> : </a:t>
            </a:r>
          </a:p>
          <a:p>
            <a:pPr algn="just" defTabSz="438911">
              <a:spcBef>
                <a:spcPts val="500"/>
              </a:spcBef>
              <a:buFont typeface="Wingdings" panose="05000000000000000000" pitchFamily="2" charset="2"/>
              <a:buChar char="§"/>
              <a:defRPr sz="1919">
                <a:solidFill>
                  <a:srgbClr val="000000"/>
                </a:solidFill>
              </a:defRPr>
            </a:pPr>
            <a:r>
              <a:rPr lang="en-GB" sz="2200" dirty="0"/>
              <a:t>au </a:t>
            </a:r>
            <a:r>
              <a:rPr lang="en-GB" sz="2200" dirty="0" err="1"/>
              <a:t>développement</a:t>
            </a:r>
            <a:r>
              <a:rPr lang="en-GB" sz="2200" dirty="0"/>
              <a:t> de </a:t>
            </a:r>
            <a:r>
              <a:rPr lang="en-GB" sz="2200" dirty="0">
                <a:solidFill>
                  <a:schemeClr val="accent1"/>
                </a:solidFill>
              </a:rPr>
              <a:t>concepts </a:t>
            </a:r>
            <a:r>
              <a:rPr lang="en-GB" sz="2200" dirty="0" err="1">
                <a:solidFill>
                  <a:schemeClr val="accent1"/>
                </a:solidFill>
              </a:rPr>
              <a:t>clés</a:t>
            </a:r>
            <a:r>
              <a:rPr lang="en-GB" sz="2200" dirty="0">
                <a:solidFill>
                  <a:schemeClr val="accent1"/>
                </a:solidFill>
              </a:rPr>
              <a:t> </a:t>
            </a:r>
            <a:r>
              <a:rPr lang="en-GB" sz="2200" dirty="0"/>
              <a:t>et de </a:t>
            </a:r>
            <a:r>
              <a:rPr lang="en-GB" sz="2200" dirty="0" err="1">
                <a:solidFill>
                  <a:schemeClr val="accent1"/>
                </a:solidFill>
              </a:rPr>
              <a:t>normes</a:t>
            </a:r>
            <a:r>
              <a:rPr lang="en-GB" sz="2200" dirty="0">
                <a:solidFill>
                  <a:schemeClr val="accent1"/>
                </a:solidFill>
              </a:rPr>
              <a:t> </a:t>
            </a:r>
          </a:p>
          <a:p>
            <a:pPr algn="just" defTabSz="438911">
              <a:spcBef>
                <a:spcPts val="500"/>
              </a:spcBef>
              <a:buFont typeface="Wingdings" panose="05000000000000000000" pitchFamily="2" charset="2"/>
              <a:buChar char="§"/>
              <a:defRPr sz="1919">
                <a:solidFill>
                  <a:srgbClr val="000000"/>
                </a:solidFill>
              </a:defRPr>
            </a:pPr>
            <a:r>
              <a:rPr lang="en-GB" sz="2200" dirty="0"/>
              <a:t>à conceptualiser de </a:t>
            </a:r>
            <a:r>
              <a:rPr lang="en-GB" sz="2200" dirty="0" err="1">
                <a:solidFill>
                  <a:schemeClr val="accent1"/>
                </a:solidFill>
              </a:rPr>
              <a:t>bonnes</a:t>
            </a:r>
            <a:r>
              <a:rPr lang="en-GB" sz="2200" dirty="0">
                <a:solidFill>
                  <a:schemeClr val="accent1"/>
                </a:solidFill>
              </a:rPr>
              <a:t> </a:t>
            </a:r>
            <a:r>
              <a:rPr lang="en-GB" sz="2200" dirty="0" err="1">
                <a:solidFill>
                  <a:schemeClr val="accent1"/>
                </a:solidFill>
              </a:rPr>
              <a:t>pratiques</a:t>
            </a:r>
            <a:r>
              <a:rPr lang="en-GB" sz="2200" dirty="0">
                <a:solidFill>
                  <a:schemeClr val="accent1"/>
                </a:solidFill>
              </a:rPr>
              <a:t> </a:t>
            </a:r>
          </a:p>
          <a:p>
            <a:pPr algn="just" defTabSz="438911">
              <a:spcBef>
                <a:spcPts val="500"/>
              </a:spcBef>
              <a:buFont typeface="Wingdings" panose="05000000000000000000" pitchFamily="2" charset="2"/>
              <a:buChar char="§"/>
              <a:defRPr sz="1919">
                <a:solidFill>
                  <a:srgbClr val="000000"/>
                </a:solidFill>
              </a:defRPr>
            </a:pPr>
            <a:r>
              <a:rPr lang="en-GB" sz="2200" dirty="0"/>
              <a:t>Au </a:t>
            </a:r>
            <a:r>
              <a:rPr lang="en-GB" sz="2200" dirty="0" err="1"/>
              <a:t>développement</a:t>
            </a:r>
            <a:r>
              <a:rPr lang="en-GB" sz="2200" dirty="0"/>
              <a:t> </a:t>
            </a:r>
            <a:r>
              <a:rPr lang="en-GB" sz="2200" dirty="0" err="1"/>
              <a:t>continu</a:t>
            </a:r>
            <a:r>
              <a:rPr lang="en-GB" sz="2200" dirty="0"/>
              <a:t> de la </a:t>
            </a:r>
            <a:r>
              <a:rPr lang="en-GB" sz="2200" dirty="0">
                <a:solidFill>
                  <a:schemeClr val="accent1"/>
                </a:solidFill>
              </a:rPr>
              <a:t>jurisprudence </a:t>
            </a:r>
            <a:r>
              <a:rPr lang="en-GB" sz="2200" dirty="0" err="1">
                <a:solidFill>
                  <a:schemeClr val="accent1"/>
                </a:solidFill>
              </a:rPr>
              <a:t>internationale</a:t>
            </a:r>
            <a:endParaRPr lang="en-GB" sz="2200" dirty="0">
              <a:solidFill>
                <a:schemeClr val="accent1"/>
              </a:solidFill>
            </a:endParaRPr>
          </a:p>
          <a:p>
            <a:pPr marL="0" indent="0" algn="just" defTabSz="438911">
              <a:spcBef>
                <a:spcPts val="500"/>
              </a:spcBef>
              <a:buFont typeface="Arial" panose="020B0604020202020204" pitchFamily="34" charset="0"/>
              <a:buNone/>
              <a:defRPr sz="1919">
                <a:solidFill>
                  <a:srgbClr val="000000"/>
                </a:solidFill>
              </a:defRPr>
            </a:pPr>
            <a:endParaRPr lang="en-GB" sz="2200" dirty="0">
              <a:solidFill>
                <a:schemeClr val="accent1"/>
              </a:solidFill>
            </a:endParaRPr>
          </a:p>
          <a:p>
            <a:pPr marL="0" indent="0" algn="just" defTabSz="438911">
              <a:spcBef>
                <a:spcPts val="500"/>
              </a:spcBef>
              <a:buFont typeface="Arial" panose="020B0604020202020204" pitchFamily="34" charset="0"/>
              <a:buNone/>
              <a:defRPr sz="1919">
                <a:solidFill>
                  <a:srgbClr val="000000"/>
                </a:solidFill>
              </a:defRPr>
            </a:pPr>
            <a:r>
              <a:rPr lang="en-GB" sz="2200" b="1" dirty="0" err="1">
                <a:solidFill>
                  <a:schemeClr val="accent1"/>
                </a:solidFill>
              </a:rPr>
              <a:t>Exemples</a:t>
            </a:r>
            <a:r>
              <a:rPr lang="en-GB" sz="2200" b="1" dirty="0">
                <a:solidFill>
                  <a:schemeClr val="accent1"/>
                </a:solidFill>
              </a:rPr>
              <a:t>:</a:t>
            </a:r>
          </a:p>
          <a:p>
            <a:pPr algn="just" defTabSz="438911">
              <a:spcBef>
                <a:spcPts val="500"/>
              </a:spcBef>
              <a:buFont typeface="Wingdings" panose="05000000000000000000" pitchFamily="2" charset="2"/>
              <a:buChar char="§"/>
              <a:defRPr sz="1919">
                <a:solidFill>
                  <a:srgbClr val="000000"/>
                </a:solidFill>
              </a:defRPr>
            </a:pPr>
            <a:r>
              <a:rPr lang="en-GB" sz="2200" i="1" dirty="0"/>
              <a:t>Droits </a:t>
            </a:r>
            <a:r>
              <a:rPr lang="en-GB" sz="2200" i="1" dirty="0" err="1"/>
              <a:t>linguistiques</a:t>
            </a:r>
            <a:r>
              <a:rPr lang="en-GB" sz="2200" i="1" dirty="0"/>
              <a:t> des </a:t>
            </a:r>
            <a:r>
              <a:rPr lang="en-GB" sz="2200" i="1" dirty="0" err="1"/>
              <a:t>minorités</a:t>
            </a:r>
            <a:r>
              <a:rPr lang="en-GB" sz="2200" i="1" dirty="0"/>
              <a:t> </a:t>
            </a:r>
            <a:r>
              <a:rPr lang="en-GB" sz="2200" i="1" dirty="0" err="1"/>
              <a:t>linguistiques</a:t>
            </a:r>
            <a:r>
              <a:rPr lang="en-GB" sz="2200" i="1" dirty="0"/>
              <a:t> : Guide </a:t>
            </a:r>
            <a:r>
              <a:rPr lang="en-GB" sz="2200" i="1" dirty="0" err="1"/>
              <a:t>pratique</a:t>
            </a:r>
            <a:r>
              <a:rPr lang="en-GB" sz="2200" i="1" dirty="0"/>
              <a:t> pour </a:t>
            </a:r>
            <a:r>
              <a:rPr lang="en-GB" sz="2200" i="1" dirty="0" err="1"/>
              <a:t>leur</a:t>
            </a:r>
            <a:r>
              <a:rPr lang="en-GB" sz="2200" i="1" dirty="0"/>
              <a:t> mise </a:t>
            </a:r>
            <a:r>
              <a:rPr lang="en-GB" sz="2200" i="1" dirty="0" err="1"/>
              <a:t>en</a:t>
            </a:r>
            <a:r>
              <a:rPr lang="en-GB" sz="2200" i="1" dirty="0"/>
              <a:t> oeuvre</a:t>
            </a:r>
            <a:r>
              <a:rPr lang="en-GB" sz="2200" dirty="0"/>
              <a:t> (RS sur les questions relatives aux </a:t>
            </a:r>
            <a:r>
              <a:rPr lang="en-GB" sz="2200" dirty="0" err="1"/>
              <a:t>minorités</a:t>
            </a:r>
            <a:r>
              <a:rPr lang="en-GB" sz="2200" dirty="0"/>
              <a:t>)</a:t>
            </a:r>
          </a:p>
          <a:p>
            <a:pPr algn="just" defTabSz="438911">
              <a:spcBef>
                <a:spcPts val="500"/>
              </a:spcBef>
              <a:buFont typeface="Wingdings" panose="05000000000000000000" pitchFamily="2" charset="2"/>
              <a:buChar char="§"/>
              <a:defRPr sz="1919">
                <a:solidFill>
                  <a:srgbClr val="000000"/>
                </a:solidFill>
              </a:defRPr>
            </a:pPr>
            <a:r>
              <a:rPr lang="en-GB" sz="2200" i="1" dirty="0" err="1"/>
              <a:t>Définition</a:t>
            </a:r>
            <a:r>
              <a:rPr lang="en-GB" sz="2200" i="1" dirty="0"/>
              <a:t> du concept de “</a:t>
            </a:r>
            <a:r>
              <a:rPr lang="en-GB" sz="2200" i="1" dirty="0" err="1"/>
              <a:t>minorités</a:t>
            </a:r>
            <a:r>
              <a:rPr lang="en-GB" sz="2200" i="1" dirty="0"/>
              <a:t>”</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4899" y="1377415"/>
            <a:ext cx="4018941" cy="2739578"/>
          </a:xfrm>
          <a:prstGeom prst="rect">
            <a:avLst/>
          </a:prstGeom>
        </p:spPr>
      </p:pic>
      <p:sp>
        <p:nvSpPr>
          <p:cNvPr id="10" name="TextBox 9"/>
          <p:cNvSpPr txBox="1"/>
          <p:nvPr/>
        </p:nvSpPr>
        <p:spPr>
          <a:xfrm>
            <a:off x="7454898" y="4219358"/>
            <a:ext cx="401894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333333"/>
                </a:solidFill>
                <a:effectLst/>
                <a:uFillTx/>
                <a:latin typeface="Arial"/>
                <a:ea typeface="Arial"/>
                <a:cs typeface="Arial"/>
                <a:sym typeface="Arial"/>
              </a:rPr>
              <a:t>Mme Urmila</a:t>
            </a:r>
            <a:r>
              <a:rPr kumimoji="0" lang="en-GB" sz="1600" b="1" i="0" u="none" strike="noStrike" cap="none" spc="0" normalizeH="0" dirty="0">
                <a:ln>
                  <a:noFill/>
                </a:ln>
                <a:solidFill>
                  <a:srgbClr val="333333"/>
                </a:solidFill>
                <a:effectLst/>
                <a:uFillTx/>
                <a:latin typeface="Arial"/>
                <a:ea typeface="Arial"/>
                <a:cs typeface="Arial"/>
                <a:sym typeface="Arial"/>
              </a:rPr>
              <a:t> </a:t>
            </a:r>
            <a:r>
              <a:rPr kumimoji="0" lang="en-GB" sz="1600" b="1" i="0" u="none" strike="noStrike" cap="none" spc="0" normalizeH="0" dirty="0" err="1">
                <a:ln>
                  <a:noFill/>
                </a:ln>
                <a:solidFill>
                  <a:srgbClr val="333333"/>
                </a:solidFill>
                <a:effectLst/>
                <a:uFillTx/>
                <a:latin typeface="Arial"/>
                <a:ea typeface="Arial"/>
                <a:cs typeface="Arial"/>
                <a:sym typeface="Arial"/>
              </a:rPr>
              <a:t>Bhoola</a:t>
            </a:r>
            <a:r>
              <a:rPr kumimoji="0" lang="en-GB" sz="1600" b="1" i="0" u="none" strike="noStrike" cap="none" spc="0" normalizeH="0" dirty="0">
                <a:ln>
                  <a:noFill/>
                </a:ln>
                <a:solidFill>
                  <a:srgbClr val="333333"/>
                </a:solidFill>
                <a:effectLst/>
                <a:uFillTx/>
                <a:latin typeface="Arial"/>
                <a:ea typeface="Arial"/>
                <a:cs typeface="Arial"/>
                <a:sym typeface="Arial"/>
              </a:rPr>
              <a:t> (RS sur </a:t>
            </a:r>
            <a:r>
              <a:rPr kumimoji="0" lang="en-GB" sz="1600" b="1" i="0" u="none" strike="noStrike" cap="none" spc="0" normalizeH="0" dirty="0" err="1">
                <a:ln>
                  <a:noFill/>
                </a:ln>
                <a:solidFill>
                  <a:srgbClr val="333333"/>
                </a:solidFill>
                <a:effectLst/>
                <a:uFillTx/>
                <a:latin typeface="Arial"/>
                <a:ea typeface="Arial"/>
                <a:cs typeface="Arial"/>
                <a:sym typeface="Arial"/>
              </a:rPr>
              <a:t>l’esclavage</a:t>
            </a:r>
            <a:r>
              <a:rPr kumimoji="0" lang="en-GB" sz="1600" b="1" i="0" u="none" strike="noStrike" cap="none" spc="0" normalizeH="0" dirty="0">
                <a:ln>
                  <a:noFill/>
                </a:ln>
                <a:solidFill>
                  <a:srgbClr val="333333"/>
                </a:solidFill>
                <a:effectLst/>
                <a:uFillTx/>
                <a:latin typeface="Arial"/>
                <a:ea typeface="Arial"/>
                <a:cs typeface="Arial"/>
                <a:sym typeface="Arial"/>
              </a:rPr>
              <a:t>)</a:t>
            </a:r>
          </a:p>
          <a:p>
            <a:pPr marL="0" marR="0" indent="0" algn="l" defTabSz="457200" rtl="0" fontAlgn="auto" latinLnBrk="0" hangingPunct="0">
              <a:lnSpc>
                <a:spcPct val="100000"/>
              </a:lnSpc>
              <a:spcBef>
                <a:spcPts val="0"/>
              </a:spcBef>
              <a:spcAft>
                <a:spcPts val="0"/>
              </a:spcAft>
              <a:buClrTx/>
              <a:buSzTx/>
              <a:buFontTx/>
              <a:buNone/>
              <a:tabLst/>
            </a:pPr>
            <a:r>
              <a:rPr lang="en-GB" sz="1600" baseline="0" dirty="0" err="1"/>
              <a:t>Visite</a:t>
            </a:r>
            <a:r>
              <a:rPr lang="en-GB" sz="1600" dirty="0"/>
              <a:t> </a:t>
            </a:r>
            <a:r>
              <a:rPr lang="en-GB" sz="1600" dirty="0" err="1"/>
              <a:t>en</a:t>
            </a:r>
            <a:r>
              <a:rPr lang="en-GB" sz="1600" dirty="0"/>
              <a:t> El Salvador</a:t>
            </a:r>
            <a:endParaRPr kumimoji="0" lang="en-GB" sz="1600" i="0" u="none" strike="noStrike" cap="none" spc="0" normalizeH="0" baseline="0" dirty="0">
              <a:ln>
                <a:noFill/>
              </a:ln>
              <a:solidFill>
                <a:srgbClr val="333333"/>
              </a:solidFill>
              <a:effectLst/>
              <a:uFillTx/>
              <a:latin typeface="Arial"/>
              <a:ea typeface="Arial"/>
              <a:cs typeface="Arial"/>
              <a:sym typeface="Arial"/>
            </a:endParaRPr>
          </a:p>
        </p:txBody>
      </p:sp>
    </p:spTree>
    <p:extLst>
      <p:ext uri="{BB962C8B-B14F-4D97-AF65-F5344CB8AC3E}">
        <p14:creationId xmlns:p14="http://schemas.microsoft.com/office/powerpoint/2010/main" val="2018839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err="1">
                <a:solidFill>
                  <a:schemeClr val="accent1">
                    <a:lumMod val="75000"/>
                  </a:schemeClr>
                </a:solidFill>
              </a:rPr>
              <a:t>Sensibilisation</a:t>
            </a:r>
            <a:br>
              <a:rPr dirty="0"/>
            </a:br>
            <a:endParaRPr dirty="0"/>
          </a:p>
        </p:txBody>
      </p:sp>
      <p:sp>
        <p:nvSpPr>
          <p:cNvPr id="7" name="Shape 68"/>
          <p:cNvSpPr txBox="1">
            <a:spLocks/>
          </p:cNvSpPr>
          <p:nvPr/>
        </p:nvSpPr>
        <p:spPr>
          <a:xfrm>
            <a:off x="911339" y="1471573"/>
            <a:ext cx="5238940" cy="5100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438911">
              <a:spcBef>
                <a:spcPts val="500"/>
              </a:spcBef>
              <a:buFont typeface="Wingdings" panose="05000000000000000000" pitchFamily="2" charset="2"/>
              <a:buChar char="§"/>
              <a:defRPr sz="1919">
                <a:solidFill>
                  <a:srgbClr val="000000"/>
                </a:solidFill>
              </a:defRPr>
            </a:pPr>
            <a:r>
              <a:rPr lang="en-GB" sz="2200" dirty="0" err="1"/>
              <a:t>Conférences</a:t>
            </a:r>
            <a:r>
              <a:rPr lang="en-GB" sz="2200" dirty="0"/>
              <a:t> &amp; ateliers</a:t>
            </a:r>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a:t>Consultations </a:t>
            </a:r>
            <a:r>
              <a:rPr lang="en-GB" sz="2200" dirty="0" err="1"/>
              <a:t>internationales</a:t>
            </a:r>
            <a:r>
              <a:rPr lang="en-GB" sz="2200" dirty="0"/>
              <a:t> &amp; </a:t>
            </a:r>
            <a:r>
              <a:rPr lang="en-GB" sz="2200" dirty="0" err="1"/>
              <a:t>régionales</a:t>
            </a:r>
            <a:endParaRPr lang="en-GB" sz="2200" dirty="0"/>
          </a:p>
          <a:p>
            <a:pPr marL="0" indent="0" algn="just" defTabSz="438911">
              <a:spcBef>
                <a:spcPts val="500"/>
              </a:spcBef>
              <a:buNone/>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a:t>Études &amp; documents </a:t>
            </a:r>
            <a:r>
              <a:rPr lang="en-GB" sz="2200" dirty="0" err="1"/>
              <a:t>d’information</a:t>
            </a: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err="1"/>
              <a:t>Média</a:t>
            </a:r>
            <a:endParaRPr lang="en-GB" sz="2200" dirty="0"/>
          </a:p>
          <a:p>
            <a:pPr algn="just" defTabSz="438911">
              <a:spcBef>
                <a:spcPts val="500"/>
              </a:spcBef>
              <a:buFont typeface="Wingdings" panose="05000000000000000000" pitchFamily="2" charset="2"/>
              <a:buChar char="§"/>
              <a:defRPr sz="1919">
                <a:solidFill>
                  <a:srgbClr val="000000"/>
                </a:solidFill>
              </a:defRPr>
            </a:pP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a:t>Engagement avec </a:t>
            </a:r>
            <a:r>
              <a:rPr lang="en-GB" sz="2200" dirty="0" err="1"/>
              <a:t>d’autres</a:t>
            </a:r>
            <a:r>
              <a:rPr lang="en-GB" sz="2200" dirty="0"/>
              <a:t> </a:t>
            </a:r>
            <a:r>
              <a:rPr lang="en-GB" sz="2200" dirty="0" err="1"/>
              <a:t>mécanismes</a:t>
            </a:r>
            <a:r>
              <a:rPr lang="en-GB" sz="2200" dirty="0"/>
              <a:t> </a:t>
            </a:r>
            <a:r>
              <a:rPr lang="en-GB" sz="2200" dirty="0" err="1"/>
              <a:t>onusiens</a:t>
            </a:r>
            <a:r>
              <a:rPr lang="en-GB" sz="2200" dirty="0"/>
              <a:t> et </a:t>
            </a:r>
            <a:r>
              <a:rPr lang="en-GB" sz="2200" dirty="0" err="1"/>
              <a:t>entités</a:t>
            </a:r>
            <a:r>
              <a:rPr lang="en-GB" sz="2200" dirty="0"/>
              <a:t> </a:t>
            </a:r>
            <a:r>
              <a:rPr lang="en-GB" sz="2200" dirty="0" err="1"/>
              <a:t>internationales</a:t>
            </a:r>
            <a:endParaRPr lang="en-GB" sz="22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7599" y="1471573"/>
            <a:ext cx="4423924" cy="2951586"/>
          </a:xfrm>
          <a:prstGeom prst="rect">
            <a:avLst/>
          </a:prstGeom>
        </p:spPr>
      </p:pic>
      <p:sp>
        <p:nvSpPr>
          <p:cNvPr id="11" name="TextBox 10"/>
          <p:cNvSpPr txBox="1"/>
          <p:nvPr/>
        </p:nvSpPr>
        <p:spPr>
          <a:xfrm>
            <a:off x="7137598" y="4481184"/>
            <a:ext cx="4912439"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GB" sz="1600" b="1" dirty="0"/>
              <a:t>Mme </a:t>
            </a:r>
            <a:r>
              <a:rPr lang="en-GB" sz="1600" b="1" dirty="0" err="1"/>
              <a:t>Dubravka</a:t>
            </a:r>
            <a:r>
              <a:rPr lang="en-GB" sz="1600" b="1" dirty="0"/>
              <a:t> </a:t>
            </a:r>
            <a:r>
              <a:rPr lang="en-GB" sz="1600" b="1" dirty="0" err="1"/>
              <a:t>Šimonović</a:t>
            </a:r>
            <a:r>
              <a:rPr lang="en-GB" sz="1600" b="1" dirty="0"/>
              <a:t> (RS sur la violence </a:t>
            </a:r>
            <a:r>
              <a:rPr lang="en-GB" sz="1600" b="1" dirty="0" err="1"/>
              <a:t>contre</a:t>
            </a:r>
            <a:r>
              <a:rPr lang="en-GB" sz="1600" b="1" dirty="0"/>
              <a:t> les femmes)</a:t>
            </a:r>
          </a:p>
          <a:p>
            <a:r>
              <a:rPr kumimoji="0" lang="en-GB" sz="1600" i="0" u="none" strike="noStrike" cap="none" spc="0" normalizeH="0" baseline="0" dirty="0">
                <a:ln>
                  <a:noFill/>
                </a:ln>
                <a:solidFill>
                  <a:srgbClr val="333333"/>
                </a:solidFill>
                <a:effectLst/>
                <a:uFillTx/>
                <a:sym typeface="Arial"/>
              </a:rPr>
              <a:t>Point de </a:t>
            </a:r>
            <a:r>
              <a:rPr kumimoji="0" lang="en-GB" sz="1600" i="0" u="none" strike="noStrike" cap="none" spc="0" normalizeH="0" baseline="0" dirty="0" err="1">
                <a:ln>
                  <a:noFill/>
                </a:ln>
                <a:solidFill>
                  <a:srgbClr val="333333"/>
                </a:solidFill>
                <a:effectLst/>
                <a:uFillTx/>
                <a:sym typeface="Arial"/>
              </a:rPr>
              <a:t>presse</a:t>
            </a:r>
            <a:r>
              <a:rPr kumimoji="0" lang="en-GB" sz="1600" i="0" u="none" strike="noStrike" cap="none" spc="0" normalizeH="0" baseline="0" dirty="0">
                <a:ln>
                  <a:noFill/>
                </a:ln>
                <a:solidFill>
                  <a:srgbClr val="333333"/>
                </a:solidFill>
                <a:effectLst/>
                <a:uFillTx/>
                <a:sym typeface="Arial"/>
              </a:rPr>
              <a:t> à Pretoria (</a:t>
            </a:r>
            <a:r>
              <a:rPr kumimoji="0" lang="en-GB" sz="1600" i="0" u="none" strike="noStrike" cap="none" spc="0" normalizeH="0" dirty="0" err="1">
                <a:ln>
                  <a:noFill/>
                </a:ln>
                <a:solidFill>
                  <a:srgbClr val="333333"/>
                </a:solidFill>
                <a:effectLst/>
                <a:uFillTx/>
                <a:sym typeface="Arial"/>
              </a:rPr>
              <a:t>Afrique</a:t>
            </a:r>
            <a:r>
              <a:rPr kumimoji="0" lang="en-GB" sz="1600" i="0" u="none" strike="noStrike" cap="none" spc="0" normalizeH="0" dirty="0">
                <a:ln>
                  <a:noFill/>
                </a:ln>
                <a:solidFill>
                  <a:srgbClr val="333333"/>
                </a:solidFill>
                <a:effectLst/>
                <a:uFillTx/>
                <a:sym typeface="Arial"/>
              </a:rPr>
              <a:t> du Sud)</a:t>
            </a:r>
            <a:endParaRPr kumimoji="0" lang="en-GB" sz="1600" i="0" u="none" strike="noStrike" cap="none" spc="0" normalizeH="0" baseline="0" dirty="0">
              <a:ln>
                <a:noFill/>
              </a:ln>
              <a:solidFill>
                <a:srgbClr val="333333"/>
              </a:solidFill>
              <a:effectLst/>
              <a:uFillTx/>
              <a:sym typeface="Arial"/>
            </a:endParaRPr>
          </a:p>
        </p:txBody>
      </p:sp>
    </p:spTree>
    <p:extLst>
      <p:ext uri="{BB962C8B-B14F-4D97-AF65-F5344CB8AC3E}">
        <p14:creationId xmlns:p14="http://schemas.microsoft.com/office/powerpoint/2010/main" val="2246956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Shape 56"/>
          <p:cNvSpPr/>
          <p:nvPr/>
        </p:nvSpPr>
        <p:spPr>
          <a:xfrm>
            <a:off x="-2" y="2286000"/>
            <a:ext cx="12192001" cy="2349500"/>
          </a:xfrm>
          <a:prstGeom prst="rect">
            <a:avLst/>
          </a:prstGeom>
          <a:gradFill>
            <a:gsLst>
              <a:gs pos="0">
                <a:srgbClr val="0075D2"/>
              </a:gs>
              <a:gs pos="100000">
                <a:srgbClr val="8FBCFF"/>
              </a:gs>
            </a:gsLst>
            <a:lin ang="16200000"/>
          </a:gradFill>
          <a:ln>
            <a:solidFill>
              <a:srgbClr val="006DB7"/>
            </a:solidFill>
          </a:ln>
          <a:effectLst>
            <a:outerShdw blurRad="38100" dist="23000" dir="5400000" rotWithShape="0">
              <a:srgbClr val="808080">
                <a:alpha val="34997"/>
              </a:srgbClr>
            </a:outerShdw>
          </a:effectLst>
        </p:spPr>
        <p:txBody>
          <a:bodyPr lIns="45719" rIns="45719" anchor="ctr"/>
          <a:lstStyle/>
          <a:p>
            <a:pPr algn="ctr">
              <a:defRPr>
                <a:solidFill>
                  <a:srgbClr val="FFFFFF"/>
                </a:solidFill>
                <a:latin typeface="+mj-lt"/>
                <a:ea typeface="+mj-ea"/>
                <a:cs typeface="+mj-cs"/>
                <a:sym typeface="Calibri"/>
              </a:defRPr>
            </a:pPr>
            <a:endParaRPr/>
          </a:p>
        </p:txBody>
      </p:sp>
      <p:sp>
        <p:nvSpPr>
          <p:cNvPr id="5" name="Shape 57"/>
          <p:cNvSpPr>
            <a:spLocks noGrp="1"/>
          </p:cNvSpPr>
          <p:nvPr>
            <p:ph type="title" idx="4294967295"/>
          </p:nvPr>
        </p:nvSpPr>
        <p:spPr>
          <a:xfrm>
            <a:off x="3244241" y="2883693"/>
            <a:ext cx="6137754" cy="1090614"/>
          </a:xfrm>
          <a:prstGeom prst="rect">
            <a:avLst/>
          </a:prstGeom>
        </p:spPr>
        <p:txBody>
          <a:bodyPr>
            <a:normAutofit fontScale="90000"/>
          </a:bodyPr>
          <a:lstStyle/>
          <a:p>
            <a:pPr algn="ctr" defTabSz="448055">
              <a:defRPr sz="3528">
                <a:solidFill>
                  <a:srgbClr val="FFFFFF"/>
                </a:solidFill>
              </a:defRPr>
            </a:pPr>
            <a:r>
              <a:rPr lang="en-GB" sz="2940" b="1" dirty="0"/>
              <a:t>Rapporteur </a:t>
            </a:r>
            <a:r>
              <a:rPr lang="en-GB" sz="2940" b="1" dirty="0" err="1"/>
              <a:t>spécial</a:t>
            </a:r>
            <a:r>
              <a:rPr lang="en-GB" sz="2940" b="1" dirty="0"/>
              <a:t> sur les questions relatives aux </a:t>
            </a:r>
            <a:r>
              <a:rPr lang="en-GB" sz="2940" b="1" dirty="0" err="1"/>
              <a:t>minorités</a:t>
            </a:r>
            <a:br>
              <a:rPr b="1" dirty="0"/>
            </a:br>
            <a:endParaRPr b="1" dirty="0"/>
          </a:p>
        </p:txBody>
      </p:sp>
    </p:spTree>
    <p:extLst>
      <p:ext uri="{BB962C8B-B14F-4D97-AF65-F5344CB8AC3E}">
        <p14:creationId xmlns:p14="http://schemas.microsoft.com/office/powerpoint/2010/main" val="743270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RS </a:t>
            </a:r>
            <a:r>
              <a:rPr lang="en-GB" sz="2800" b="1" dirty="0" err="1">
                <a:solidFill>
                  <a:schemeClr val="accent1">
                    <a:lumMod val="75000"/>
                  </a:schemeClr>
                </a:solidFill>
              </a:rPr>
              <a:t>Minorités</a:t>
            </a:r>
            <a:br>
              <a:rPr dirty="0"/>
            </a:br>
            <a:endParaRPr dirty="0"/>
          </a:p>
        </p:txBody>
      </p:sp>
      <p:sp>
        <p:nvSpPr>
          <p:cNvPr id="7" name="Shape 68"/>
          <p:cNvSpPr txBox="1">
            <a:spLocks/>
          </p:cNvSpPr>
          <p:nvPr/>
        </p:nvSpPr>
        <p:spPr>
          <a:xfrm>
            <a:off x="827088" y="970830"/>
            <a:ext cx="6387904" cy="5100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r>
              <a:rPr lang="en-GB" sz="2000" b="1" dirty="0" err="1">
                <a:solidFill>
                  <a:schemeClr val="accent1"/>
                </a:solidFill>
              </a:rPr>
              <a:t>Établi</a:t>
            </a:r>
            <a:r>
              <a:rPr lang="en-GB" sz="2000" b="1" dirty="0">
                <a:solidFill>
                  <a:schemeClr val="accent1"/>
                </a:solidFill>
              </a:rPr>
              <a:t> par : </a:t>
            </a:r>
          </a:p>
          <a:p>
            <a:pPr marL="0" indent="0" algn="just" defTabSz="438911">
              <a:spcBef>
                <a:spcPts val="500"/>
              </a:spcBef>
              <a:buFont typeface="Arial" panose="020B0604020202020204" pitchFamily="34" charset="0"/>
              <a:buNone/>
              <a:defRPr sz="1919">
                <a:solidFill>
                  <a:srgbClr val="000000"/>
                </a:solidFill>
              </a:defRPr>
            </a:pPr>
            <a:r>
              <a:rPr lang="en-GB" sz="2400" b="1" dirty="0"/>
              <a:t>Commission des droits de </a:t>
            </a:r>
            <a:r>
              <a:rPr lang="en-GB" sz="2400" b="1" dirty="0" err="1"/>
              <a:t>l’homme</a:t>
            </a:r>
            <a:r>
              <a:rPr lang="en-GB" sz="2400" b="1" dirty="0"/>
              <a:t> de </a:t>
            </a:r>
            <a:r>
              <a:rPr lang="en-GB" sz="2400" b="1" dirty="0" err="1"/>
              <a:t>l’ONU</a:t>
            </a:r>
            <a:endParaRPr lang="en-GB" sz="2400" b="1" dirty="0"/>
          </a:p>
          <a:p>
            <a:pPr marL="0" indent="0" algn="just" defTabSz="438911">
              <a:spcBef>
                <a:spcPts val="500"/>
              </a:spcBef>
              <a:buFont typeface="Arial" panose="020B0604020202020204" pitchFamily="34" charset="0"/>
              <a:buNone/>
              <a:defRPr sz="1919">
                <a:solidFill>
                  <a:srgbClr val="000000"/>
                </a:solidFill>
              </a:defRPr>
            </a:pPr>
            <a:r>
              <a:rPr lang="en-GB" sz="2400" dirty="0" err="1"/>
              <a:t>Résolution</a:t>
            </a:r>
            <a:r>
              <a:rPr lang="en-GB" sz="2400" dirty="0"/>
              <a:t> 2005/79 du 21 </a:t>
            </a:r>
            <a:r>
              <a:rPr lang="en-GB" sz="2400" dirty="0" err="1"/>
              <a:t>avril</a:t>
            </a:r>
            <a:r>
              <a:rPr lang="en-GB" sz="2400" dirty="0"/>
              <a:t> 2005</a:t>
            </a:r>
          </a:p>
          <a:p>
            <a:pPr marL="0" indent="0" algn="just" defTabSz="438911">
              <a:spcBef>
                <a:spcPts val="500"/>
              </a:spcBef>
              <a:buFont typeface="Arial" panose="020B0604020202020204" pitchFamily="34" charset="0"/>
              <a:buNone/>
              <a:defRPr sz="1919">
                <a:solidFill>
                  <a:srgbClr val="000000"/>
                </a:solidFill>
              </a:defRPr>
            </a:pPr>
            <a:endParaRPr lang="en-GB" sz="2000" dirty="0">
              <a:solidFill>
                <a:schemeClr val="accent1"/>
              </a:solidFill>
            </a:endParaRPr>
          </a:p>
          <a:p>
            <a:pPr marL="0" indent="0" algn="just" defTabSz="438911">
              <a:spcBef>
                <a:spcPts val="500"/>
              </a:spcBef>
              <a:buFont typeface="Arial" panose="020B0604020202020204" pitchFamily="34" charset="0"/>
              <a:buNone/>
              <a:defRPr sz="1919">
                <a:solidFill>
                  <a:srgbClr val="000000"/>
                </a:solidFill>
              </a:defRPr>
            </a:pPr>
            <a:r>
              <a:rPr lang="en-GB" sz="2000" b="1" dirty="0" err="1">
                <a:solidFill>
                  <a:schemeClr val="accent1"/>
                </a:solidFill>
              </a:rPr>
              <a:t>Mandat</a:t>
            </a:r>
            <a:r>
              <a:rPr lang="en-GB" sz="2000" b="1" dirty="0">
                <a:solidFill>
                  <a:schemeClr val="accent1"/>
                </a:solidFill>
              </a:rPr>
              <a:t> </a:t>
            </a:r>
            <a:r>
              <a:rPr lang="en-GB" sz="2000" b="1" dirty="0" err="1">
                <a:solidFill>
                  <a:schemeClr val="accent1"/>
                </a:solidFill>
              </a:rPr>
              <a:t>renouvelé</a:t>
            </a:r>
            <a:r>
              <a:rPr lang="en-GB" sz="2000" b="1" dirty="0">
                <a:solidFill>
                  <a:schemeClr val="accent1"/>
                </a:solidFill>
              </a:rPr>
              <a:t> par :</a:t>
            </a:r>
          </a:p>
          <a:p>
            <a:pPr marL="0" indent="0" algn="just" defTabSz="438911">
              <a:spcBef>
                <a:spcPts val="500"/>
              </a:spcBef>
              <a:buFont typeface="Arial" panose="020B0604020202020204" pitchFamily="34" charset="0"/>
              <a:buNone/>
              <a:defRPr sz="1919">
                <a:solidFill>
                  <a:srgbClr val="000000"/>
                </a:solidFill>
              </a:defRPr>
            </a:pPr>
            <a:r>
              <a:rPr lang="en-GB" sz="2400" b="1" dirty="0"/>
              <a:t>Conseil des droits de </a:t>
            </a:r>
            <a:r>
              <a:rPr lang="en-GB" sz="2400" b="1" dirty="0" err="1"/>
              <a:t>l’homme</a:t>
            </a:r>
            <a:r>
              <a:rPr lang="en-GB" sz="2400" b="1" dirty="0"/>
              <a:t> de </a:t>
            </a:r>
            <a:r>
              <a:rPr lang="en-GB" sz="2400" b="1" dirty="0" err="1"/>
              <a:t>l’ONU</a:t>
            </a:r>
            <a:r>
              <a:rPr lang="en-GB" sz="2400" b="1" dirty="0"/>
              <a:t> </a:t>
            </a:r>
          </a:p>
          <a:p>
            <a:pPr marL="0" indent="0" algn="just" defTabSz="438911">
              <a:spcBef>
                <a:spcPts val="500"/>
              </a:spcBef>
              <a:buFont typeface="Arial" panose="020B0604020202020204" pitchFamily="34" charset="0"/>
              <a:buNone/>
              <a:defRPr sz="1919">
                <a:solidFill>
                  <a:srgbClr val="000000"/>
                </a:solidFill>
              </a:defRPr>
            </a:pPr>
            <a:r>
              <a:rPr lang="en-GB" sz="2400" dirty="0" err="1"/>
              <a:t>En</a:t>
            </a:r>
            <a:r>
              <a:rPr lang="en-GB" sz="2400" dirty="0"/>
              <a:t> 2008, 2011, 2014, et le 23 mars 2017 </a:t>
            </a:r>
          </a:p>
          <a:p>
            <a:pPr marL="0" indent="0" algn="just" defTabSz="438911">
              <a:spcBef>
                <a:spcPts val="500"/>
              </a:spcBef>
              <a:buFont typeface="Arial" panose="020B0604020202020204" pitchFamily="34" charset="0"/>
              <a:buNone/>
              <a:defRPr sz="1919">
                <a:solidFill>
                  <a:srgbClr val="000000"/>
                </a:solidFill>
              </a:defRPr>
            </a:pPr>
            <a:r>
              <a:rPr lang="en-GB" sz="2400" dirty="0"/>
              <a:t>(</a:t>
            </a:r>
            <a:r>
              <a:rPr lang="en-GB" sz="2400" dirty="0" err="1"/>
              <a:t>Résolution</a:t>
            </a:r>
            <a:r>
              <a:rPr lang="en-GB" sz="2400" dirty="0"/>
              <a:t> 34/6) </a:t>
            </a:r>
          </a:p>
          <a:p>
            <a:pPr marL="0" indent="0" algn="just" defTabSz="438911">
              <a:spcBef>
                <a:spcPts val="500"/>
              </a:spcBef>
              <a:buFont typeface="Arial" panose="020B0604020202020204" pitchFamily="34" charset="0"/>
              <a:buNone/>
              <a:defRPr sz="1919">
                <a:solidFill>
                  <a:srgbClr val="000000"/>
                </a:solidFill>
              </a:defRPr>
            </a:pPr>
            <a:endParaRPr lang="en-GB" sz="2000" dirty="0"/>
          </a:p>
          <a:p>
            <a:pPr marL="0" indent="0" algn="just" defTabSz="438911">
              <a:spcBef>
                <a:spcPts val="500"/>
              </a:spcBef>
              <a:buFont typeface="Arial" panose="020B0604020202020204" pitchFamily="34" charset="0"/>
              <a:buNone/>
              <a:defRPr sz="1919">
                <a:solidFill>
                  <a:srgbClr val="000000"/>
                </a:solidFill>
              </a:defRPr>
            </a:pPr>
            <a:r>
              <a:rPr lang="en-GB" sz="2000" b="1" dirty="0" err="1">
                <a:solidFill>
                  <a:schemeClr val="accent1"/>
                </a:solidFill>
              </a:rPr>
              <a:t>Titulaire</a:t>
            </a:r>
            <a:r>
              <a:rPr lang="en-GB" sz="2000" b="1" dirty="0">
                <a:solidFill>
                  <a:schemeClr val="accent1"/>
                </a:solidFill>
              </a:rPr>
              <a:t> du </a:t>
            </a:r>
            <a:r>
              <a:rPr lang="en-GB" sz="2000" b="1" dirty="0" err="1">
                <a:solidFill>
                  <a:schemeClr val="accent1"/>
                </a:solidFill>
              </a:rPr>
              <a:t>mandat</a:t>
            </a:r>
            <a:r>
              <a:rPr lang="en-GB" sz="2000" b="1" dirty="0">
                <a:solidFill>
                  <a:schemeClr val="accent1"/>
                </a:solidFill>
              </a:rPr>
              <a:t>  :</a:t>
            </a:r>
          </a:p>
          <a:p>
            <a:pPr marL="0" indent="0" algn="just" defTabSz="438911">
              <a:spcBef>
                <a:spcPts val="500"/>
              </a:spcBef>
              <a:buFont typeface="Arial" panose="020B0604020202020204" pitchFamily="34" charset="0"/>
              <a:buNone/>
              <a:defRPr sz="1919">
                <a:solidFill>
                  <a:srgbClr val="000000"/>
                </a:solidFill>
              </a:defRPr>
            </a:pPr>
            <a:r>
              <a:rPr lang="en-GB" sz="2400" dirty="0" err="1"/>
              <a:t>Dr.</a:t>
            </a:r>
            <a:r>
              <a:rPr lang="en-GB" sz="2400" dirty="0"/>
              <a:t> </a:t>
            </a:r>
            <a:r>
              <a:rPr lang="en-GB" sz="2400" dirty="0" err="1"/>
              <a:t>Fernand</a:t>
            </a:r>
            <a:r>
              <a:rPr lang="en-GB" sz="2400" dirty="0"/>
              <a:t> de </a:t>
            </a:r>
            <a:r>
              <a:rPr lang="en-GB" sz="2400" dirty="0" err="1"/>
              <a:t>Varennes</a:t>
            </a:r>
            <a:r>
              <a:rPr lang="en-GB" sz="2400" dirty="0"/>
              <a:t> (Canada)</a:t>
            </a:r>
          </a:p>
          <a:p>
            <a:pPr marL="0" indent="0" algn="just" defTabSz="438911">
              <a:spcBef>
                <a:spcPts val="500"/>
              </a:spcBef>
              <a:buFont typeface="Arial" panose="020B0604020202020204" pitchFamily="34" charset="0"/>
              <a:buNone/>
              <a:defRPr sz="1919">
                <a:solidFill>
                  <a:srgbClr val="000000"/>
                </a:solidFill>
              </a:defRPr>
            </a:pPr>
            <a:endParaRPr lang="en-GB" sz="2000" dirty="0">
              <a:solidFill>
                <a:schemeClr val="accent1"/>
              </a:solidFill>
            </a:endParaRPr>
          </a:p>
        </p:txBody>
      </p:sp>
      <p:pic>
        <p:nvPicPr>
          <p:cNvPr id="1026" name="Picture 2" descr="Dr Fernand de Varennes RP, Doyen, United Nations Special Rapporteur on minority issu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6764" y="982663"/>
            <a:ext cx="3251504" cy="39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591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RS </a:t>
            </a:r>
            <a:r>
              <a:rPr lang="en-GB" sz="2800" b="1" dirty="0" err="1">
                <a:solidFill>
                  <a:schemeClr val="accent1">
                    <a:lumMod val="75000"/>
                  </a:schemeClr>
                </a:solidFill>
              </a:rPr>
              <a:t>Minorités</a:t>
            </a:r>
            <a:br>
              <a:rPr dirty="0"/>
            </a:br>
            <a:endParaRPr dirty="0"/>
          </a:p>
        </p:txBody>
      </p:sp>
      <p:sp>
        <p:nvSpPr>
          <p:cNvPr id="5" name="Shape 68"/>
          <p:cNvSpPr txBox="1">
            <a:spLocks/>
          </p:cNvSpPr>
          <p:nvPr/>
        </p:nvSpPr>
        <p:spPr>
          <a:xfrm>
            <a:off x="827087" y="970830"/>
            <a:ext cx="9492570" cy="5082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r>
              <a:rPr lang="en-GB" sz="2200" b="1" dirty="0" err="1">
                <a:solidFill>
                  <a:schemeClr val="accent1"/>
                </a:solidFill>
              </a:rPr>
              <a:t>Mandat</a:t>
            </a:r>
            <a:r>
              <a:rPr lang="en-GB" sz="2200" b="1" dirty="0">
                <a:solidFill>
                  <a:schemeClr val="accent1"/>
                </a:solidFill>
              </a:rPr>
              <a:t> : </a:t>
            </a:r>
          </a:p>
          <a:p>
            <a:pPr algn="just" defTabSz="438911">
              <a:spcBef>
                <a:spcPts val="500"/>
              </a:spcBef>
              <a:buFont typeface="Wingdings" panose="05000000000000000000" pitchFamily="2" charset="2"/>
              <a:buChar char="§"/>
              <a:defRPr sz="1919">
                <a:solidFill>
                  <a:srgbClr val="000000"/>
                </a:solidFill>
              </a:defRPr>
            </a:pPr>
            <a:r>
              <a:rPr lang="en-GB" sz="2200" dirty="0" err="1"/>
              <a:t>Promouvoir</a:t>
            </a:r>
            <a:r>
              <a:rPr lang="en-GB" sz="2200" dirty="0"/>
              <a:t> la </a:t>
            </a:r>
            <a:r>
              <a:rPr lang="en-GB" sz="2200" dirty="0" err="1"/>
              <a:t>mise</a:t>
            </a:r>
            <a:r>
              <a:rPr lang="en-GB" sz="2200" dirty="0"/>
              <a:t> </a:t>
            </a:r>
            <a:r>
              <a:rPr lang="en-GB" sz="2200" dirty="0" err="1"/>
              <a:t>en</a:t>
            </a:r>
            <a:r>
              <a:rPr lang="en-GB" sz="2200" dirty="0"/>
              <a:t> oeuvre de la </a:t>
            </a:r>
            <a:r>
              <a:rPr lang="en-GB" sz="2200" dirty="0" err="1">
                <a:solidFill>
                  <a:schemeClr val="accent1"/>
                </a:solidFill>
              </a:rPr>
              <a:t>Déclaration</a:t>
            </a:r>
            <a:r>
              <a:rPr lang="en-GB" sz="2200" dirty="0">
                <a:solidFill>
                  <a:schemeClr val="accent1"/>
                </a:solidFill>
              </a:rPr>
              <a:t> </a:t>
            </a:r>
            <a:r>
              <a:rPr lang="fr-CA" sz="2200" dirty="0"/>
              <a:t>des droits des personnes appartenant à des minorités nationales ou ethniques, religieuses et linguistiques</a:t>
            </a: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a:t>Identifier les </a:t>
            </a:r>
            <a:r>
              <a:rPr lang="en-GB" sz="2200" dirty="0" err="1">
                <a:solidFill>
                  <a:schemeClr val="accent1"/>
                </a:solidFill>
              </a:rPr>
              <a:t>bonnes</a:t>
            </a:r>
            <a:r>
              <a:rPr lang="en-GB" sz="2200" dirty="0">
                <a:solidFill>
                  <a:schemeClr val="accent1"/>
                </a:solidFill>
              </a:rPr>
              <a:t> </a:t>
            </a:r>
            <a:r>
              <a:rPr lang="en-GB" sz="2200" dirty="0" err="1">
                <a:solidFill>
                  <a:schemeClr val="accent1"/>
                </a:solidFill>
              </a:rPr>
              <a:t>pratiques</a:t>
            </a:r>
            <a:r>
              <a:rPr lang="en-GB" sz="2200" dirty="0">
                <a:solidFill>
                  <a:schemeClr val="accent1"/>
                </a:solidFill>
              </a:rPr>
              <a:t> </a:t>
            </a:r>
            <a:r>
              <a:rPr lang="en-GB" sz="2200" dirty="0"/>
              <a:t>et les </a:t>
            </a:r>
            <a:r>
              <a:rPr lang="en-GB" sz="2200" dirty="0" err="1"/>
              <a:t>possibilités</a:t>
            </a:r>
            <a:r>
              <a:rPr lang="en-GB" sz="2200" dirty="0"/>
              <a:t> de </a:t>
            </a:r>
            <a:r>
              <a:rPr lang="en-GB" sz="2200" dirty="0" err="1"/>
              <a:t>coopération</a:t>
            </a:r>
            <a:r>
              <a:rPr lang="en-GB" sz="2200" dirty="0"/>
              <a:t> technique</a:t>
            </a:r>
          </a:p>
          <a:p>
            <a:pPr algn="just" defTabSz="438911">
              <a:spcBef>
                <a:spcPts val="500"/>
              </a:spcBef>
              <a:buFont typeface="Wingdings" panose="05000000000000000000" pitchFamily="2" charset="2"/>
              <a:buChar char="§"/>
              <a:defRPr sz="1919">
                <a:solidFill>
                  <a:srgbClr val="000000"/>
                </a:solidFill>
              </a:defRPr>
            </a:pPr>
            <a:r>
              <a:rPr lang="en-GB" sz="2200" dirty="0">
                <a:solidFill>
                  <a:schemeClr val="accent1"/>
                </a:solidFill>
              </a:rPr>
              <a:t>Travail de </a:t>
            </a:r>
            <a:r>
              <a:rPr lang="en-GB" sz="2200" dirty="0" err="1">
                <a:solidFill>
                  <a:schemeClr val="accent1"/>
                </a:solidFill>
              </a:rPr>
              <a:t>sensibilisation</a:t>
            </a:r>
            <a:r>
              <a:rPr lang="en-GB" sz="2200" dirty="0">
                <a:solidFill>
                  <a:schemeClr val="accent1"/>
                </a:solidFill>
              </a:rPr>
              <a:t> </a:t>
            </a:r>
            <a:r>
              <a:rPr lang="en-GB" sz="2200" dirty="0"/>
              <a:t>pour la </a:t>
            </a:r>
            <a:r>
              <a:rPr lang="en-GB" sz="2200" dirty="0" err="1"/>
              <a:t>mise</a:t>
            </a:r>
            <a:r>
              <a:rPr lang="en-GB" sz="2200" dirty="0"/>
              <a:t> </a:t>
            </a:r>
            <a:r>
              <a:rPr lang="en-GB" sz="2200" dirty="0" err="1"/>
              <a:t>en</a:t>
            </a:r>
            <a:r>
              <a:rPr lang="en-GB" sz="2200" dirty="0"/>
              <a:t> </a:t>
            </a:r>
            <a:r>
              <a:rPr lang="en-GB" sz="2200" dirty="0" err="1"/>
              <a:t>euvre</a:t>
            </a:r>
            <a:r>
              <a:rPr lang="en-GB" sz="2200" dirty="0"/>
              <a:t> </a:t>
            </a:r>
            <a:r>
              <a:rPr lang="en-GB" sz="2200" dirty="0" err="1"/>
              <a:t>pleine</a:t>
            </a:r>
            <a:r>
              <a:rPr lang="en-GB" sz="2200" dirty="0"/>
              <a:t> et entire des droits des </a:t>
            </a:r>
            <a:r>
              <a:rPr lang="en-GB" sz="2200" dirty="0" err="1"/>
              <a:t>personnes</a:t>
            </a:r>
            <a:r>
              <a:rPr lang="en-GB" sz="2200" dirty="0"/>
              <a:t> appurtenant à des </a:t>
            </a:r>
            <a:r>
              <a:rPr lang="en-GB" sz="2200" dirty="0" err="1"/>
              <a:t>minorités</a:t>
            </a: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err="1">
                <a:solidFill>
                  <a:schemeClr val="accent1"/>
                </a:solidFill>
              </a:rPr>
              <a:t>Entamer</a:t>
            </a:r>
            <a:r>
              <a:rPr lang="en-GB" sz="2200" dirty="0">
                <a:solidFill>
                  <a:schemeClr val="accent1"/>
                </a:solidFill>
              </a:rPr>
              <a:t> le dialogue </a:t>
            </a:r>
            <a:r>
              <a:rPr lang="en-GB" sz="2200" dirty="0"/>
              <a:t>avec les </a:t>
            </a:r>
            <a:r>
              <a:rPr lang="en-GB" sz="2200" dirty="0" err="1"/>
              <a:t>États</a:t>
            </a:r>
            <a:r>
              <a:rPr lang="en-GB" sz="2200" dirty="0"/>
              <a:t>, les </a:t>
            </a:r>
            <a:r>
              <a:rPr lang="en-GB" sz="2200" dirty="0" err="1"/>
              <a:t>entités</a:t>
            </a:r>
            <a:r>
              <a:rPr lang="en-GB" sz="2200" dirty="0"/>
              <a:t> </a:t>
            </a:r>
            <a:r>
              <a:rPr lang="en-GB" sz="2200" dirty="0" err="1"/>
              <a:t>nationales</a:t>
            </a:r>
            <a:r>
              <a:rPr lang="en-GB" sz="2200" dirty="0"/>
              <a:t>, les organisations </a:t>
            </a:r>
            <a:r>
              <a:rPr lang="en-GB" sz="2200" dirty="0" err="1"/>
              <a:t>internationales</a:t>
            </a:r>
            <a:r>
              <a:rPr lang="en-GB" sz="2200" dirty="0"/>
              <a:t> et </a:t>
            </a:r>
            <a:r>
              <a:rPr lang="en-GB" sz="2200" dirty="0" err="1"/>
              <a:t>régionales</a:t>
            </a:r>
            <a:r>
              <a:rPr lang="en-GB" sz="2200" dirty="0"/>
              <a:t>, et la </a:t>
            </a:r>
            <a:r>
              <a:rPr lang="en-GB" sz="2200" dirty="0" err="1"/>
              <a:t>société</a:t>
            </a:r>
            <a:r>
              <a:rPr lang="en-GB" sz="2200" dirty="0"/>
              <a:t> </a:t>
            </a:r>
            <a:r>
              <a:rPr lang="en-GB" sz="2200" dirty="0" err="1"/>
              <a:t>civile</a:t>
            </a: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err="1"/>
              <a:t>Intégration</a:t>
            </a:r>
            <a:r>
              <a:rPr lang="en-GB" sz="2200" dirty="0"/>
              <a:t> des </a:t>
            </a:r>
            <a:r>
              <a:rPr lang="en-GB" sz="2200" dirty="0">
                <a:solidFill>
                  <a:schemeClr val="accent1"/>
                </a:solidFill>
              </a:rPr>
              <a:t>perspectives de genre </a:t>
            </a:r>
            <a:r>
              <a:rPr lang="en-GB" sz="2200" dirty="0"/>
              <a:t>au </a:t>
            </a:r>
            <a:r>
              <a:rPr lang="en-GB" sz="2200" dirty="0" err="1"/>
              <a:t>mandat</a:t>
            </a:r>
            <a:r>
              <a:rPr lang="en-GB" sz="2200" dirty="0"/>
              <a:t>  </a:t>
            </a:r>
          </a:p>
          <a:p>
            <a:pPr algn="just" defTabSz="438911">
              <a:spcBef>
                <a:spcPts val="500"/>
              </a:spcBef>
              <a:buFont typeface="Wingdings" panose="05000000000000000000" pitchFamily="2" charset="2"/>
              <a:buChar char="§"/>
              <a:defRPr sz="1919">
                <a:solidFill>
                  <a:srgbClr val="000000"/>
                </a:solidFill>
              </a:defRPr>
            </a:pPr>
            <a:r>
              <a:rPr lang="en-GB" sz="2200" dirty="0"/>
              <a:t>Guider le travail du </a:t>
            </a:r>
            <a:r>
              <a:rPr lang="en-GB" sz="2200" dirty="0">
                <a:solidFill>
                  <a:schemeClr val="accent1"/>
                </a:solidFill>
              </a:rPr>
              <a:t>Forum sur les questions relatives aux </a:t>
            </a:r>
            <a:r>
              <a:rPr lang="en-GB" sz="2200" dirty="0" err="1">
                <a:solidFill>
                  <a:schemeClr val="accent1"/>
                </a:solidFill>
              </a:rPr>
              <a:t>minorités</a:t>
            </a:r>
            <a:endParaRPr lang="en-GB" sz="2200" dirty="0">
              <a:solidFill>
                <a:schemeClr val="accent1"/>
              </a:solidFill>
            </a:endParaRPr>
          </a:p>
          <a:p>
            <a:pPr algn="just" defTabSz="438911">
              <a:spcBef>
                <a:spcPts val="500"/>
              </a:spcBef>
              <a:buFont typeface="Wingdings" panose="05000000000000000000" pitchFamily="2" charset="2"/>
              <a:buChar char="§"/>
              <a:defRPr sz="1919">
                <a:solidFill>
                  <a:srgbClr val="000000"/>
                </a:solidFill>
              </a:defRPr>
            </a:pPr>
            <a:endParaRPr lang="en-GB" sz="2200" dirty="0"/>
          </a:p>
          <a:p>
            <a:pPr marL="0" indent="0" algn="just" defTabSz="438911">
              <a:spcBef>
                <a:spcPts val="500"/>
              </a:spcBef>
              <a:buFont typeface="Arial" panose="020B0604020202020204" pitchFamily="34" charset="0"/>
              <a:buNone/>
              <a:defRPr sz="1919">
                <a:solidFill>
                  <a:srgbClr val="000000"/>
                </a:solidFill>
              </a:defRPr>
            </a:pPr>
            <a:r>
              <a:rPr lang="en-GB" sz="2200" b="1" dirty="0" err="1">
                <a:solidFill>
                  <a:schemeClr val="accent1"/>
                </a:solidFill>
              </a:rPr>
              <a:t>Méthodes</a:t>
            </a:r>
            <a:r>
              <a:rPr lang="en-GB" sz="2200" b="1" dirty="0">
                <a:solidFill>
                  <a:schemeClr val="accent1"/>
                </a:solidFill>
              </a:rPr>
              <a:t>:</a:t>
            </a:r>
          </a:p>
          <a:p>
            <a:pPr algn="just" defTabSz="438911">
              <a:spcBef>
                <a:spcPts val="500"/>
              </a:spcBef>
              <a:buFont typeface="Wingdings" panose="05000000000000000000" pitchFamily="2" charset="2"/>
              <a:buChar char="§"/>
              <a:defRPr sz="1919">
                <a:solidFill>
                  <a:srgbClr val="000000"/>
                </a:solidFill>
              </a:defRPr>
            </a:pPr>
            <a:r>
              <a:rPr lang="en-GB" sz="2200" dirty="0"/>
              <a:t>Appels </a:t>
            </a:r>
            <a:r>
              <a:rPr lang="en-GB" sz="2200" dirty="0" err="1"/>
              <a:t>urgents</a:t>
            </a:r>
            <a:r>
              <a:rPr lang="en-GB" sz="2200" dirty="0"/>
              <a:t> &amp; </a:t>
            </a:r>
            <a:r>
              <a:rPr lang="en-GB" sz="2200" dirty="0" err="1"/>
              <a:t>lettres</a:t>
            </a:r>
            <a:r>
              <a:rPr lang="en-GB" sz="2200" dirty="0"/>
              <a:t> </a:t>
            </a:r>
            <a:r>
              <a:rPr lang="en-GB" sz="2200" dirty="0" err="1"/>
              <a:t>d’allégation</a:t>
            </a:r>
            <a:endParaRPr lang="en-GB" sz="2200" dirty="0"/>
          </a:p>
          <a:p>
            <a:pPr algn="just" defTabSz="438911">
              <a:spcBef>
                <a:spcPts val="500"/>
              </a:spcBef>
              <a:buFont typeface="Wingdings" panose="05000000000000000000" pitchFamily="2" charset="2"/>
              <a:buChar char="§"/>
              <a:defRPr sz="1919">
                <a:solidFill>
                  <a:srgbClr val="000000"/>
                </a:solidFill>
              </a:defRPr>
            </a:pPr>
            <a:r>
              <a:rPr lang="en-GB" sz="2200" dirty="0"/>
              <a:t>Missions </a:t>
            </a:r>
            <a:r>
              <a:rPr lang="en-GB" sz="2200" dirty="0" err="1"/>
              <a:t>dans</a:t>
            </a:r>
            <a:r>
              <a:rPr lang="en-GB" sz="2200" dirty="0"/>
              <a:t> les pays</a:t>
            </a:r>
          </a:p>
          <a:p>
            <a:pPr algn="just" defTabSz="438911">
              <a:spcBef>
                <a:spcPts val="500"/>
              </a:spcBef>
              <a:buFont typeface="Wingdings" panose="05000000000000000000" pitchFamily="2" charset="2"/>
              <a:buChar char="§"/>
              <a:defRPr sz="1919">
                <a:solidFill>
                  <a:srgbClr val="000000"/>
                </a:solidFill>
              </a:defRPr>
            </a:pPr>
            <a:r>
              <a:rPr lang="en-GB" sz="2200" dirty="0"/>
              <a:t>Rapports </a:t>
            </a:r>
            <a:r>
              <a:rPr lang="en-GB" sz="2200" dirty="0" err="1"/>
              <a:t>annuels</a:t>
            </a:r>
            <a:r>
              <a:rPr lang="en-GB" sz="2200" dirty="0"/>
              <a:t> au CDH et à </a:t>
            </a:r>
            <a:r>
              <a:rPr lang="en-GB" sz="2200" dirty="0" err="1"/>
              <a:t>l’AG</a:t>
            </a:r>
            <a:endParaRPr lang="en-GB" sz="2200" dirty="0"/>
          </a:p>
        </p:txBody>
      </p:sp>
    </p:spTree>
    <p:extLst>
      <p:ext uri="{BB962C8B-B14F-4D97-AF65-F5344CB8AC3E}">
        <p14:creationId xmlns:p14="http://schemas.microsoft.com/office/powerpoint/2010/main" val="1732647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Shape 68"/>
          <p:cNvSpPr txBox="1">
            <a:spLocks/>
          </p:cNvSpPr>
          <p:nvPr/>
        </p:nvSpPr>
        <p:spPr>
          <a:xfrm>
            <a:off x="815055" y="549725"/>
            <a:ext cx="9492570" cy="5082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r>
              <a:rPr lang="en-GB" sz="3200" b="1" dirty="0" err="1">
                <a:solidFill>
                  <a:schemeClr val="accent1"/>
                </a:solidFill>
              </a:rPr>
              <a:t>Priorités</a:t>
            </a:r>
            <a:r>
              <a:rPr lang="en-GB" sz="3200" b="1" dirty="0">
                <a:solidFill>
                  <a:schemeClr val="accent1"/>
                </a:solidFill>
              </a:rPr>
              <a:t> </a:t>
            </a:r>
            <a:r>
              <a:rPr lang="en-GB" sz="3200" b="1" dirty="0" err="1">
                <a:solidFill>
                  <a:schemeClr val="accent1"/>
                </a:solidFill>
              </a:rPr>
              <a:t>thématiques</a:t>
            </a:r>
            <a:r>
              <a:rPr lang="en-GB" sz="3200" b="1" dirty="0">
                <a:solidFill>
                  <a:schemeClr val="accent1"/>
                </a:solidFill>
              </a:rPr>
              <a:t> : </a:t>
            </a:r>
          </a:p>
          <a:p>
            <a:pPr algn="just" defTabSz="438911">
              <a:spcBef>
                <a:spcPts val="500"/>
              </a:spcBef>
              <a:buFont typeface="Wingdings" panose="05000000000000000000" pitchFamily="2" charset="2"/>
              <a:buChar char="§"/>
              <a:defRPr sz="1919">
                <a:solidFill>
                  <a:srgbClr val="000000"/>
                </a:solidFill>
              </a:defRPr>
            </a:pPr>
            <a:endParaRPr lang="en-GB" sz="3200" dirty="0"/>
          </a:p>
          <a:p>
            <a:pPr marL="0" indent="0" algn="just" defTabSz="438911">
              <a:spcBef>
                <a:spcPts val="500"/>
              </a:spcBef>
              <a:buNone/>
              <a:defRPr sz="1919">
                <a:solidFill>
                  <a:srgbClr val="000000"/>
                </a:solidFill>
              </a:defRPr>
            </a:pPr>
            <a:endParaRPr lang="fr-FR" sz="3200" dirty="0"/>
          </a:p>
          <a:p>
            <a:pPr algn="just" defTabSz="438911">
              <a:spcBef>
                <a:spcPts val="500"/>
              </a:spcBef>
              <a:buFont typeface="Wingdings" panose="05000000000000000000" pitchFamily="2" charset="2"/>
              <a:buChar char="§"/>
              <a:defRPr sz="1919">
                <a:solidFill>
                  <a:srgbClr val="000000"/>
                </a:solidFill>
              </a:defRPr>
            </a:pPr>
            <a:r>
              <a:rPr lang="fr-FR" sz="3200" dirty="0"/>
              <a:t>Apatridie</a:t>
            </a:r>
          </a:p>
          <a:p>
            <a:pPr algn="just" defTabSz="438911">
              <a:spcBef>
                <a:spcPts val="500"/>
              </a:spcBef>
              <a:buFont typeface="Wingdings" panose="05000000000000000000" pitchFamily="2" charset="2"/>
              <a:buChar char="§"/>
              <a:defRPr sz="1919">
                <a:solidFill>
                  <a:srgbClr val="000000"/>
                </a:solidFill>
              </a:defRPr>
            </a:pPr>
            <a:r>
              <a:rPr lang="fr-FR" sz="3200" dirty="0"/>
              <a:t>Éducation et langues minoritaires</a:t>
            </a:r>
          </a:p>
          <a:p>
            <a:pPr algn="just" defTabSz="438911">
              <a:spcBef>
                <a:spcPts val="500"/>
              </a:spcBef>
              <a:buFont typeface="Wingdings" panose="05000000000000000000" pitchFamily="2" charset="2"/>
              <a:buChar char="§"/>
              <a:defRPr sz="1919">
                <a:solidFill>
                  <a:srgbClr val="000000"/>
                </a:solidFill>
              </a:defRPr>
            </a:pPr>
            <a:r>
              <a:rPr lang="fr-FR" sz="3200" dirty="0"/>
              <a:t>Propagande haineuse, </a:t>
            </a:r>
            <a:r>
              <a:rPr lang="fr-FR" sz="3200" dirty="0" err="1"/>
              <a:t>medias</a:t>
            </a:r>
            <a:r>
              <a:rPr lang="fr-FR" sz="3200" dirty="0"/>
              <a:t> sociaux et minorités</a:t>
            </a:r>
          </a:p>
          <a:p>
            <a:pPr algn="just" defTabSz="438911">
              <a:spcBef>
                <a:spcPts val="500"/>
              </a:spcBef>
              <a:buFont typeface="Wingdings" panose="05000000000000000000" pitchFamily="2" charset="2"/>
              <a:buChar char="§"/>
              <a:defRPr sz="1919">
                <a:solidFill>
                  <a:srgbClr val="000000"/>
                </a:solidFill>
              </a:defRPr>
            </a:pPr>
            <a:r>
              <a:rPr lang="fr-FR" sz="3200" dirty="0"/>
              <a:t>Conflits ethniques</a:t>
            </a:r>
          </a:p>
        </p:txBody>
      </p:sp>
    </p:spTree>
    <p:extLst>
      <p:ext uri="{BB962C8B-B14F-4D97-AF65-F5344CB8AC3E}">
        <p14:creationId xmlns:p14="http://schemas.microsoft.com/office/powerpoint/2010/main" val="1257231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Shape 56"/>
          <p:cNvSpPr/>
          <p:nvPr/>
        </p:nvSpPr>
        <p:spPr>
          <a:xfrm>
            <a:off x="-2" y="2286000"/>
            <a:ext cx="12192001" cy="2349500"/>
          </a:xfrm>
          <a:prstGeom prst="rect">
            <a:avLst/>
          </a:prstGeom>
          <a:gradFill>
            <a:gsLst>
              <a:gs pos="0">
                <a:srgbClr val="0075D2"/>
              </a:gs>
              <a:gs pos="100000">
                <a:srgbClr val="8FBCFF"/>
              </a:gs>
            </a:gsLst>
            <a:lin ang="16200000"/>
          </a:gradFill>
          <a:ln>
            <a:solidFill>
              <a:srgbClr val="006DB7"/>
            </a:solidFill>
          </a:ln>
          <a:effectLst>
            <a:outerShdw blurRad="38100" dist="23000" dir="5400000" rotWithShape="0">
              <a:srgbClr val="808080">
                <a:alpha val="34997"/>
              </a:srgbClr>
            </a:outerShdw>
          </a:effectLst>
        </p:spPr>
        <p:txBody>
          <a:bodyPr lIns="45719" rIns="45719" anchor="ctr"/>
          <a:lstStyle/>
          <a:p>
            <a:pPr algn="ctr">
              <a:defRPr>
                <a:solidFill>
                  <a:srgbClr val="FFFFFF"/>
                </a:solidFill>
                <a:latin typeface="+mj-lt"/>
                <a:ea typeface="+mj-ea"/>
                <a:cs typeface="+mj-cs"/>
                <a:sym typeface="Calibri"/>
              </a:defRPr>
            </a:pPr>
            <a:endParaRPr/>
          </a:p>
        </p:txBody>
      </p:sp>
      <p:sp>
        <p:nvSpPr>
          <p:cNvPr id="5" name="Shape 57"/>
          <p:cNvSpPr>
            <a:spLocks noGrp="1"/>
          </p:cNvSpPr>
          <p:nvPr>
            <p:ph type="title" idx="4294967295"/>
          </p:nvPr>
        </p:nvSpPr>
        <p:spPr>
          <a:xfrm>
            <a:off x="3244241" y="2883693"/>
            <a:ext cx="6137754" cy="1090614"/>
          </a:xfrm>
          <a:prstGeom prst="rect">
            <a:avLst/>
          </a:prstGeom>
        </p:spPr>
        <p:txBody>
          <a:bodyPr>
            <a:normAutofit/>
          </a:bodyPr>
          <a:lstStyle/>
          <a:p>
            <a:pPr algn="ctr" defTabSz="448055">
              <a:defRPr sz="3528">
                <a:solidFill>
                  <a:srgbClr val="FFFFFF"/>
                </a:solidFill>
              </a:defRPr>
            </a:pPr>
            <a:r>
              <a:rPr lang="fr-CA" sz="2940" b="1" dirty="0"/>
              <a:t>Que sont les</a:t>
            </a:r>
            <a:r>
              <a:rPr sz="2940" b="1" dirty="0"/>
              <a:t> </a:t>
            </a:r>
            <a:r>
              <a:rPr lang="fr-CA" sz="2940" b="1" dirty="0"/>
              <a:t>p</a:t>
            </a:r>
            <a:r>
              <a:rPr sz="2940" b="1" dirty="0"/>
              <a:t>roc</a:t>
            </a:r>
            <a:r>
              <a:rPr lang="fr-CA" sz="2940" b="1" dirty="0"/>
              <a:t>é</a:t>
            </a:r>
            <a:r>
              <a:rPr sz="2940" b="1" dirty="0" err="1"/>
              <a:t>dures</a:t>
            </a:r>
            <a:r>
              <a:rPr lang="fr-CA" sz="2940" b="1" dirty="0"/>
              <a:t> spéciales </a:t>
            </a:r>
            <a:r>
              <a:rPr sz="2940" b="1" dirty="0"/>
              <a:t>?</a:t>
            </a:r>
            <a:br>
              <a:rPr b="1" dirty="0"/>
            </a:br>
            <a:endParaRPr b="1" dirty="0"/>
          </a:p>
        </p:txBody>
      </p:sp>
    </p:spTree>
    <p:extLst>
      <p:ext uri="{BB962C8B-B14F-4D97-AF65-F5344CB8AC3E}">
        <p14:creationId xmlns:p14="http://schemas.microsoft.com/office/powerpoint/2010/main" val="2407626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a:bodyPr>
          <a:lstStyle/>
          <a:p>
            <a:pPr>
              <a:defRPr sz="2000"/>
            </a:pPr>
            <a:r>
              <a:rPr dirty="0"/>
              <a:t> </a:t>
            </a:r>
          </a:p>
        </p:txBody>
      </p:sp>
      <p:sp>
        <p:nvSpPr>
          <p:cNvPr id="5" name="Shape 68"/>
          <p:cNvSpPr txBox="1">
            <a:spLocks/>
          </p:cNvSpPr>
          <p:nvPr/>
        </p:nvSpPr>
        <p:spPr>
          <a:xfrm>
            <a:off x="827087" y="5636746"/>
            <a:ext cx="10537599" cy="7284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None/>
              <a:defRPr sz="1919">
                <a:solidFill>
                  <a:srgbClr val="000000"/>
                </a:solidFill>
              </a:defRPr>
            </a:pPr>
            <a:endParaRPr lang="en-GB" sz="2200" b="1" dirty="0">
              <a:solidFill>
                <a:schemeClr val="accent1"/>
              </a:solidFill>
            </a:endParaRPr>
          </a:p>
        </p:txBody>
      </p:sp>
      <p:pic>
        <p:nvPicPr>
          <p:cNvPr id="4" name="Imag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0201" y="166255"/>
            <a:ext cx="5023490" cy="6519553"/>
          </a:xfrm>
          <a:prstGeom prst="rect">
            <a:avLst/>
          </a:prstGeom>
          <a:noFill/>
          <a:ln>
            <a:noFill/>
          </a:ln>
        </p:spPr>
      </p:pic>
      <p:sp>
        <p:nvSpPr>
          <p:cNvPr id="2" name="Rectangle 1">
            <a:extLst>
              <a:ext uri="{FF2B5EF4-FFF2-40B4-BE49-F238E27FC236}">
                <a16:creationId xmlns:a16="http://schemas.microsoft.com/office/drawing/2014/main" id="{401737E1-7B79-4BDA-97B3-380D55DA31AB}"/>
              </a:ext>
            </a:extLst>
          </p:cNvPr>
          <p:cNvSpPr/>
          <p:nvPr/>
        </p:nvSpPr>
        <p:spPr>
          <a:xfrm>
            <a:off x="5450775" y="71255"/>
            <a:ext cx="6741226" cy="6124754"/>
          </a:xfrm>
          <a:prstGeom prst="rect">
            <a:avLst/>
          </a:prstGeom>
        </p:spPr>
        <p:txBody>
          <a:bodyPr wrap="square">
            <a:spAutoFit/>
          </a:bodyPr>
          <a:lstStyle/>
          <a:p>
            <a:endParaRPr lang="fr-CA" sz="2400" dirty="0"/>
          </a:p>
          <a:p>
            <a:r>
              <a:rPr lang="fr-FR" sz="2800" dirty="0"/>
              <a:t>Les droits des minorités linguistiques sont des droits de l’homme qui doivent être respectés, y compris dans le cadre du niveau approprié d’utilisation des langues minoritaires. L’enseignement touche à ce qui constitue probablement le droit linguistique majeur des minorités, et est également primordial pour le maintien de la diversité linguistique. Une langue qui n’est pas enseignée est une langue qui va finir par disparaître. </a:t>
            </a:r>
            <a:endParaRPr lang="fr-CA" sz="2800" dirty="0"/>
          </a:p>
          <a:p>
            <a:endParaRPr lang="fr-CA" sz="2400" dirty="0"/>
          </a:p>
          <a:p>
            <a:r>
              <a:rPr lang="fr-CA" dirty="0"/>
              <a:t>http://www.ohchr.org/Documents/Issues/Minorities/SR/LanguageRightsLinguisticMinorities_FR.pdf</a:t>
            </a:r>
          </a:p>
        </p:txBody>
      </p:sp>
    </p:spTree>
    <p:extLst>
      <p:ext uri="{BB962C8B-B14F-4D97-AF65-F5344CB8AC3E}">
        <p14:creationId xmlns:p14="http://schemas.microsoft.com/office/powerpoint/2010/main" val="2087454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01411A6-7194-4EBF-B3CC-C7119050D51A}"/>
              </a:ext>
            </a:extLst>
          </p:cNvPr>
          <p:cNvSpPr>
            <a:spLocks noGrp="1"/>
          </p:cNvSpPr>
          <p:nvPr>
            <p:ph idx="1"/>
          </p:nvPr>
        </p:nvSpPr>
        <p:spPr>
          <a:xfrm>
            <a:off x="902525" y="1344144"/>
            <a:ext cx="10509662" cy="4525962"/>
          </a:xfrm>
        </p:spPr>
        <p:txBody>
          <a:bodyPr>
            <a:normAutofit fontScale="92500"/>
          </a:bodyPr>
          <a:lstStyle/>
          <a:p>
            <a:pPr marL="0" indent="0">
              <a:buNone/>
            </a:pPr>
            <a:r>
              <a:rPr lang="ar-SA" altLang="fr-FR" b="1" dirty="0"/>
              <a:t>وَمِنْ آيَاتِهِ خَلْقُ السَّمَاوَاتِ وَالْأَرْضِ وَاخْتِلَافُ أَلْسِنَتِكُمْ وَأَلْوَانِكُمْ ۚ إِنَّ فِي </a:t>
            </a:r>
            <a:r>
              <a:rPr lang="ar-SA" altLang="fr-FR" b="1" dirty="0" err="1"/>
              <a:t>ذَٰلِكَ</a:t>
            </a:r>
            <a:r>
              <a:rPr lang="ar-SA" altLang="fr-FR" b="1" dirty="0"/>
              <a:t> لَآيَاتٍ لِّلْعَالِمِينَ</a:t>
            </a:r>
            <a:endParaRPr lang="fr-CA" altLang="fr-FR" b="1" dirty="0"/>
          </a:p>
          <a:p>
            <a:pPr marL="0" indent="0">
              <a:buNone/>
            </a:pPr>
            <a:endParaRPr lang="fr-CA" altLang="fr-FR" dirty="0"/>
          </a:p>
          <a:p>
            <a:pPr marL="0" indent="0" algn="ctr">
              <a:buNone/>
            </a:pPr>
            <a:r>
              <a:rPr lang="fr-CA" altLang="fr-FR" dirty="0"/>
              <a:t>Sourate </a:t>
            </a:r>
            <a:r>
              <a:rPr lang="fr-CA" altLang="fr-FR" dirty="0" err="1"/>
              <a:t>ar</a:t>
            </a:r>
            <a:r>
              <a:rPr lang="fr-CA" altLang="fr-FR" dirty="0"/>
              <a:t> </a:t>
            </a:r>
            <a:r>
              <a:rPr lang="fr-CA" altLang="fr-FR" dirty="0" err="1"/>
              <a:t>Roum</a:t>
            </a:r>
            <a:r>
              <a:rPr lang="fr-CA" altLang="fr-FR" dirty="0"/>
              <a:t> 30:22, Le Coran.</a:t>
            </a:r>
          </a:p>
          <a:p>
            <a:pPr marL="0" indent="0">
              <a:buNone/>
            </a:pPr>
            <a:endParaRPr lang="fr-CA" altLang="fr-FR" dirty="0"/>
          </a:p>
          <a:p>
            <a:pPr marL="0" indent="0">
              <a:buNone/>
            </a:pPr>
            <a:r>
              <a:rPr lang="fr-CA" altLang="fr-FR" i="1" dirty="0"/>
              <a:t>Et parmi Ses signes la création des cieux et de la terre et la variété de vos langues et de vos couleurs. Il y a en cela des preuves pour les savants.</a:t>
            </a:r>
          </a:p>
          <a:p>
            <a:pPr marL="0" indent="0">
              <a:buNone/>
            </a:pPr>
            <a:endParaRPr lang="fr-CA" altLang="fr-FR" i="1" dirty="0"/>
          </a:p>
          <a:p>
            <a:pPr marL="0" indent="0">
              <a:buNone/>
            </a:pPr>
            <a:r>
              <a:rPr lang="en-CA" altLang="fr-FR" i="1" dirty="0"/>
              <a:t>And of His signs is the creation of the heavens and the earth and the diversity of your languages and your colors. Indeed in that are signs for those of knowledge.</a:t>
            </a:r>
            <a:endParaRPr lang="fr-CA" altLang="fr-FR" i="1" dirty="0"/>
          </a:p>
          <a:p>
            <a:pPr marL="0" indent="0">
              <a:buNone/>
            </a:pPr>
            <a:endParaRPr lang="fr-CA" altLang="fr-FR" dirty="0"/>
          </a:p>
          <a:p>
            <a:pPr marL="0" indent="0">
              <a:buNone/>
            </a:pPr>
            <a:endParaRPr lang="fr-CA" altLang="fr-FR" dirty="0"/>
          </a:p>
          <a:p>
            <a:pPr marL="0" indent="0">
              <a:buNone/>
            </a:pPr>
            <a:endParaRPr lang="fr-CA" altLang="fr-FR"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213756" y="3100904"/>
            <a:ext cx="11839699" cy="708026"/>
          </a:xfrm>
          <a:prstGeom prst="rect">
            <a:avLst/>
          </a:prstGeom>
        </p:spPr>
        <p:txBody>
          <a:bodyPr>
            <a:normAutofit fontScale="90000"/>
          </a:bodyPr>
          <a:lstStyle/>
          <a:p>
            <a:pPr algn="ctr">
              <a:defRPr sz="2000"/>
            </a:pPr>
            <a:br>
              <a:rPr lang="en-GB" sz="3600" b="1" dirty="0">
                <a:solidFill>
                  <a:schemeClr val="accent1">
                    <a:lumMod val="75000"/>
                  </a:schemeClr>
                </a:solidFill>
                <a:latin typeface="Baskerville Old Face" panose="02020602080505020303" pitchFamily="18" charset="0"/>
              </a:rPr>
            </a:br>
            <a:r>
              <a:rPr lang="en-AU" altLang="fr-FR" sz="4000" b="1" dirty="0">
                <a:latin typeface="Garamond" panose="02020404030301010803" pitchFamily="18" charset="0"/>
              </a:rPr>
              <a:t>Thank you - Merci – </a:t>
            </a:r>
            <a:r>
              <a:rPr lang="en-AU" altLang="fr-FR" sz="4000" b="1" dirty="0" err="1">
                <a:latin typeface="Garamond" panose="02020404030301010803" pitchFamily="18" charset="0"/>
              </a:rPr>
              <a:t>Shokran</a:t>
            </a:r>
            <a:r>
              <a:rPr lang="en-AU" altLang="fr-FR" sz="4000" b="1" dirty="0">
                <a:latin typeface="Garamond" panose="02020404030301010803" pitchFamily="18" charset="0"/>
              </a:rPr>
              <a:t> - </a:t>
            </a:r>
            <a:r>
              <a:rPr lang="en-AU" altLang="fr-FR" sz="4000" b="1" dirty="0" err="1">
                <a:latin typeface="Garamond" panose="02020404030301010803" pitchFamily="18" charset="0"/>
              </a:rPr>
              <a:t>Tanmirt</a:t>
            </a:r>
            <a:r>
              <a:rPr lang="en-AU" altLang="fr-FR" sz="4000" b="1" dirty="0">
                <a:latin typeface="Garamond" panose="02020404030301010803" pitchFamily="18" charset="0"/>
              </a:rPr>
              <a:t>!</a:t>
            </a:r>
            <a:br>
              <a:rPr lang="en-AU" altLang="fr-FR" sz="4000" b="1" dirty="0">
                <a:latin typeface="Garamond" panose="02020404030301010803" pitchFamily="18" charset="0"/>
              </a:rPr>
            </a:br>
            <a:br>
              <a:rPr lang="en-AU" altLang="fr-FR" sz="4000" b="1" dirty="0"/>
            </a:br>
            <a:r>
              <a:rPr lang="en-AU" altLang="fr-FR" sz="4000" b="1" dirty="0" err="1">
                <a:latin typeface="Garamond" panose="02020404030301010803" pitchFamily="18" charset="0"/>
              </a:rPr>
              <a:t>Dankie</a:t>
            </a:r>
            <a:r>
              <a:rPr lang="en-AU" altLang="fr-FR" sz="4000" b="1" dirty="0">
                <a:latin typeface="Garamond" panose="02020404030301010803" pitchFamily="18" charset="0"/>
              </a:rPr>
              <a:t>  </a:t>
            </a:r>
            <a:r>
              <a:rPr lang="en-US" altLang="fr-FR" sz="4000" b="1" dirty="0">
                <a:latin typeface="Garamond" panose="02020404030301010803" pitchFamily="18" charset="0"/>
              </a:rPr>
              <a:t>Go </a:t>
            </a:r>
            <a:r>
              <a:rPr lang="en-US" altLang="fr-FR" sz="4000" b="1" dirty="0" err="1">
                <a:latin typeface="Garamond" panose="02020404030301010803" pitchFamily="18" charset="0"/>
              </a:rPr>
              <a:t>raibh</a:t>
            </a:r>
            <a:r>
              <a:rPr lang="en-US" altLang="fr-FR" sz="4000" b="1" dirty="0">
                <a:latin typeface="Garamond" panose="02020404030301010803" pitchFamily="18" charset="0"/>
              </a:rPr>
              <a:t> </a:t>
            </a:r>
            <a:r>
              <a:rPr lang="en-US" altLang="fr-FR" sz="4000" b="1" dirty="0" err="1">
                <a:latin typeface="Garamond" panose="02020404030301010803" pitchFamily="18" charset="0"/>
              </a:rPr>
              <a:t>maith</a:t>
            </a:r>
            <a:r>
              <a:rPr lang="en-US" altLang="fr-FR" sz="4000" b="1" dirty="0">
                <a:latin typeface="Garamond" panose="02020404030301010803" pitchFamily="18" charset="0"/>
              </a:rPr>
              <a:t> </a:t>
            </a:r>
            <a:r>
              <a:rPr lang="en-US" altLang="fr-FR" sz="4000" b="1" dirty="0" err="1">
                <a:latin typeface="Garamond" panose="02020404030301010803" pitchFamily="18" charset="0"/>
              </a:rPr>
              <a:t>agaibh</a:t>
            </a:r>
            <a:r>
              <a:rPr lang="en-US" altLang="fr-FR" sz="4000" b="1" dirty="0">
                <a:latin typeface="Garamond" panose="02020404030301010803" pitchFamily="18" charset="0"/>
              </a:rPr>
              <a:t>  </a:t>
            </a:r>
            <a:r>
              <a:rPr lang="en-US" altLang="fr-FR" sz="4000" b="1" dirty="0" err="1">
                <a:latin typeface="Garamond" panose="02020404030301010803" pitchFamily="18" charset="0"/>
              </a:rPr>
              <a:t>danke</a:t>
            </a:r>
            <a:r>
              <a:rPr lang="en-US" altLang="fr-FR" sz="4000" b="1" dirty="0">
                <a:latin typeface="Garamond" panose="02020404030301010803" pitchFamily="18" charset="0"/>
              </a:rPr>
              <a:t>   gracias   </a:t>
            </a:r>
            <a:r>
              <a:rPr lang="ar-SA" altLang="fr-FR" sz="4000" b="1" dirty="0">
                <a:latin typeface="Garamond" panose="02020404030301010803" pitchFamily="18" charset="0"/>
              </a:rPr>
              <a:t>شكرا</a:t>
            </a:r>
            <a:r>
              <a:rPr lang="en-US" altLang="fr-FR" sz="4000" b="1" dirty="0">
                <a:latin typeface="Garamond" panose="02020404030301010803" pitchFamily="18" charset="0"/>
              </a:rPr>
              <a:t>   </a:t>
            </a:r>
            <a:r>
              <a:rPr lang="en-US" altLang="fr-FR" sz="4000" b="1" dirty="0" err="1">
                <a:latin typeface="Garamond" panose="02020404030301010803" pitchFamily="18" charset="0"/>
              </a:rPr>
              <a:t>Grazie</a:t>
            </a:r>
            <a:r>
              <a:rPr lang="en-US" altLang="fr-FR" sz="4000" b="1" dirty="0">
                <a:latin typeface="Garamond" panose="02020404030301010803" pitchFamily="18" charset="0"/>
              </a:rPr>
              <a:t>   </a:t>
            </a:r>
            <a:r>
              <a:rPr lang="en-US" altLang="fr-FR" sz="4000" b="1" dirty="0" err="1">
                <a:latin typeface="Garamond" panose="02020404030301010803" pitchFamily="18" charset="0"/>
              </a:rPr>
              <a:t>shokria</a:t>
            </a:r>
            <a:r>
              <a:rPr lang="en-US" altLang="fr-FR" sz="4000" b="1" dirty="0">
                <a:latin typeface="Garamond" panose="02020404030301010803" pitchFamily="18" charset="0"/>
              </a:rPr>
              <a:t>   </a:t>
            </a:r>
            <a:r>
              <a:rPr lang="en-US" altLang="fr-FR" sz="4000" b="1" dirty="0" err="1">
                <a:latin typeface="Garamond" panose="02020404030301010803" pitchFamily="18" charset="0"/>
              </a:rPr>
              <a:t>謝謝</a:t>
            </a:r>
            <a:r>
              <a:rPr lang="en-US" altLang="fr-FR" sz="4000" b="1" dirty="0">
                <a:latin typeface="Garamond" panose="02020404030301010803" pitchFamily="18" charset="0"/>
              </a:rPr>
              <a:t>  </a:t>
            </a:r>
            <a:r>
              <a:rPr lang="en-US" altLang="fr-FR" sz="4000" b="1" dirty="0" err="1">
                <a:latin typeface="Garamond" panose="02020404030301010803" pitchFamily="18" charset="0"/>
              </a:rPr>
              <a:t>terimah</a:t>
            </a:r>
            <a:r>
              <a:rPr lang="en-US" altLang="fr-FR" sz="4000" b="1" dirty="0">
                <a:latin typeface="Garamond" panose="02020404030301010803" pitchFamily="18" charset="0"/>
              </a:rPr>
              <a:t> </a:t>
            </a:r>
            <a:r>
              <a:rPr lang="en-US" altLang="fr-FR" sz="4000" b="1" dirty="0" err="1">
                <a:latin typeface="Garamond" panose="02020404030301010803" pitchFamily="18" charset="0"/>
              </a:rPr>
              <a:t>kasi</a:t>
            </a:r>
            <a:r>
              <a:rPr lang="en-US" altLang="fr-FR" sz="4000" b="1" dirty="0">
                <a:latin typeface="Garamond" panose="02020404030301010803" pitchFamily="18" charset="0"/>
              </a:rPr>
              <a:t>   </a:t>
            </a:r>
            <a:r>
              <a:rPr lang="hy-AM" altLang="fr-FR" sz="4000" b="1" dirty="0">
                <a:latin typeface="Garamond" panose="02020404030301010803" pitchFamily="18" charset="0"/>
              </a:rPr>
              <a:t>շնորհակալ եմ </a:t>
            </a:r>
            <a:r>
              <a:rPr lang="fr-CA" altLang="fr-FR" sz="4000" b="1" dirty="0">
                <a:latin typeface="Garamond" panose="02020404030301010803" pitchFamily="18" charset="0"/>
              </a:rPr>
              <a:t> </a:t>
            </a:r>
            <a:r>
              <a:rPr lang="en-US" altLang="fr-FR" sz="4000" b="1" dirty="0">
                <a:latin typeface="Garamond" panose="02020404030301010803" pitchFamily="18" charset="0"/>
              </a:rPr>
              <a:t>Dank U </a:t>
            </a:r>
            <a:r>
              <a:rPr lang="en-US" altLang="fr-FR" sz="4000" b="1" dirty="0" err="1">
                <a:latin typeface="Garamond" panose="02020404030301010803" pitchFamily="18" charset="0"/>
              </a:rPr>
              <a:t>obrigado</a:t>
            </a:r>
            <a:r>
              <a:rPr lang="en-US" altLang="fr-FR" sz="4000" b="1" dirty="0">
                <a:latin typeface="Garamond" panose="02020404030301010803" pitchFamily="18" charset="0"/>
              </a:rPr>
              <a:t>   </a:t>
            </a:r>
            <a:r>
              <a:rPr lang="en-US" altLang="fr-FR" sz="4000" b="1" dirty="0" err="1">
                <a:latin typeface="Garamond" panose="02020404030301010803" pitchFamily="18" charset="0"/>
              </a:rPr>
              <a:t>takker</a:t>
            </a:r>
            <a:r>
              <a:rPr lang="en-US" altLang="fr-FR" sz="4000" b="1" dirty="0">
                <a:latin typeface="Garamond" panose="02020404030301010803" pitchFamily="18" charset="0"/>
              </a:rPr>
              <a:t> De    </a:t>
            </a:r>
            <a:r>
              <a:rPr lang="en-US" altLang="fr-FR" sz="4000" b="1" dirty="0" err="1">
                <a:latin typeface="Garamond" panose="02020404030301010803" pitchFamily="18" charset="0"/>
              </a:rPr>
              <a:t>благодаря</a:t>
            </a:r>
            <a:r>
              <a:rPr lang="en-US" altLang="fr-FR" sz="4000" b="1" dirty="0">
                <a:latin typeface="Garamond" panose="02020404030301010803" pitchFamily="18" charset="0"/>
              </a:rPr>
              <a:t> </a:t>
            </a:r>
            <a:r>
              <a:rPr lang="en-US" altLang="fr-FR" sz="4000" b="1" dirty="0" err="1">
                <a:latin typeface="Garamond" panose="02020404030301010803" pitchFamily="18" charset="0"/>
              </a:rPr>
              <a:t>ти</a:t>
            </a:r>
            <a:r>
              <a:rPr lang="en-US" altLang="fr-FR" sz="4000" b="1" dirty="0">
                <a:latin typeface="Garamond" panose="02020404030301010803" pitchFamily="18" charset="0"/>
              </a:rPr>
              <a:t>  </a:t>
            </a:r>
            <a:r>
              <a:rPr lang="en-US" altLang="fr-FR" sz="4000" dirty="0">
                <a:latin typeface="Garamond" panose="02020404030301010803" pitchFamily="18" charset="0"/>
              </a:rPr>
              <a:t> </a:t>
            </a:r>
            <a:r>
              <a:rPr lang="he-IL" altLang="fr-FR" sz="4000" b="1" dirty="0">
                <a:latin typeface="Times New Roman" panose="02020603050405020304" pitchFamily="18" charset="0"/>
              </a:rPr>
              <a:t>תודה</a:t>
            </a:r>
            <a:r>
              <a:rPr lang="he-IL" altLang="fr-FR" sz="4000" dirty="0">
                <a:latin typeface="Times New Roman" panose="02020603050405020304" pitchFamily="18" charset="0"/>
              </a:rPr>
              <a:t> </a:t>
            </a:r>
            <a:r>
              <a:rPr lang="he-IL" altLang="fr-FR" sz="4000" b="1" dirty="0">
                <a:latin typeface="Times New Roman" panose="02020603050405020304" pitchFamily="18" charset="0"/>
              </a:rPr>
              <a:t>רבה</a:t>
            </a:r>
            <a:r>
              <a:rPr lang="en-AU" altLang="fr-FR" sz="4000" b="1" dirty="0">
                <a:latin typeface="Times New Roman" panose="02020603050405020304" pitchFamily="18" charset="0"/>
                <a:cs typeface="Times New Roman" panose="02020603050405020304" pitchFamily="18" charset="0"/>
              </a:rPr>
              <a:t> </a:t>
            </a:r>
            <a:r>
              <a:rPr lang="en-US" altLang="fr-FR" sz="4000" b="1" dirty="0">
                <a:latin typeface="Garamond" panose="02020404030301010803" pitchFamily="18" charset="0"/>
              </a:rPr>
              <a:t>  </a:t>
            </a:r>
            <a:r>
              <a:rPr lang="en-US" altLang="fr-FR" sz="4000" b="1" dirty="0" err="1">
                <a:latin typeface="Garamond" panose="02020404030301010803" pitchFamily="18" charset="0"/>
              </a:rPr>
              <a:t>být</a:t>
            </a:r>
            <a:r>
              <a:rPr lang="en-US" altLang="fr-FR" sz="4000" b="1" dirty="0">
                <a:latin typeface="Garamond" panose="02020404030301010803" pitchFamily="18" charset="0"/>
              </a:rPr>
              <a:t> </a:t>
            </a:r>
            <a:r>
              <a:rPr lang="en-US" altLang="fr-FR" sz="4000" b="1" dirty="0" err="1">
                <a:latin typeface="Garamond" panose="02020404030301010803" pitchFamily="18" charset="0"/>
              </a:rPr>
              <a:t>zavázán</a:t>
            </a:r>
            <a:r>
              <a:rPr lang="en-US" altLang="fr-FR" sz="4000" b="1" dirty="0">
                <a:latin typeface="Garamond" panose="02020404030301010803" pitchFamily="18" charset="0"/>
              </a:rPr>
              <a:t> </a:t>
            </a:r>
            <a:r>
              <a:rPr lang="en-US" altLang="fr-FR" sz="4000" b="1" dirty="0" err="1">
                <a:latin typeface="Garamond" panose="02020404030301010803" pitchFamily="18" charset="0"/>
              </a:rPr>
              <a:t>tebe</a:t>
            </a:r>
            <a:r>
              <a:rPr lang="en-US" altLang="fr-FR" sz="4000" b="1" dirty="0">
                <a:latin typeface="Garamond" panose="02020404030301010803" pitchFamily="18" charset="0"/>
              </a:rPr>
              <a:t>    </a:t>
            </a:r>
            <a:r>
              <a:rPr lang="en-US" altLang="fr-FR" sz="4000" b="1" dirty="0" err="1">
                <a:latin typeface="Garamond" panose="02020404030301010803" pitchFamily="18" charset="0"/>
              </a:rPr>
              <a:t>tak</a:t>
            </a:r>
            <a:r>
              <a:rPr lang="en-US" altLang="fr-FR" sz="4000" b="1" dirty="0">
                <a:latin typeface="Garamond" panose="02020404030301010803" pitchFamily="18" charset="0"/>
              </a:rPr>
              <a:t> for </a:t>
            </a:r>
            <a:r>
              <a:rPr lang="en-US" altLang="fr-FR" sz="4000" b="1" dirty="0" err="1">
                <a:latin typeface="Garamond" panose="02020404030301010803" pitchFamily="18" charset="0"/>
              </a:rPr>
              <a:t>lån</a:t>
            </a:r>
            <a:r>
              <a:rPr lang="en-US" altLang="fr-FR" sz="4000" b="1" dirty="0">
                <a:latin typeface="Garamond" panose="02020404030301010803" pitchFamily="18" charset="0"/>
              </a:rPr>
              <a:t>  </a:t>
            </a:r>
            <a:r>
              <a:rPr lang="en-US" altLang="fr-FR" sz="4000" b="1" dirty="0" err="1">
                <a:latin typeface="Garamond" panose="02020404030301010803" pitchFamily="18" charset="0"/>
              </a:rPr>
              <a:t>kiittää</a:t>
            </a:r>
            <a:r>
              <a:rPr lang="en-US" altLang="fr-FR" sz="4000" b="1" dirty="0">
                <a:latin typeface="Garamond" panose="02020404030301010803" pitchFamily="18" charset="0"/>
              </a:rPr>
              <a:t> </a:t>
            </a:r>
            <a:r>
              <a:rPr lang="en-US" altLang="fr-FR" sz="4000" b="1" dirty="0" err="1">
                <a:latin typeface="Garamond" panose="02020404030301010803" pitchFamily="18" charset="0"/>
              </a:rPr>
              <a:t>te</a:t>
            </a:r>
            <a:r>
              <a:rPr lang="en-US" altLang="fr-FR" sz="4000" b="1" dirty="0">
                <a:latin typeface="Garamond" panose="02020404030301010803" pitchFamily="18" charset="0"/>
              </a:rPr>
              <a:t>   </a:t>
            </a:r>
            <a:r>
              <a:rPr lang="en-US" altLang="fr-FR" sz="4000" b="1" dirty="0" err="1">
                <a:latin typeface="Garamond" panose="02020404030301010803" pitchFamily="18" charset="0"/>
              </a:rPr>
              <a:t>köszönöm</a:t>
            </a:r>
            <a:r>
              <a:rPr lang="en-US" altLang="fr-FR" sz="4000" b="1" dirty="0">
                <a:latin typeface="Garamond" panose="02020404030301010803" pitchFamily="18" charset="0"/>
              </a:rPr>
              <a:t> </a:t>
            </a:r>
            <a:r>
              <a:rPr lang="en-US" altLang="fr-FR" sz="4000" b="1" dirty="0" err="1">
                <a:latin typeface="Garamond" panose="02020404030301010803" pitchFamily="18" charset="0"/>
              </a:rPr>
              <a:t>ありがとう</a:t>
            </a:r>
            <a:r>
              <a:rPr lang="en-US" altLang="fr-FR" sz="4000" b="1" dirty="0">
                <a:latin typeface="Garamond" panose="02020404030301010803" pitchFamily="18" charset="0"/>
              </a:rPr>
              <a:t> </a:t>
            </a:r>
            <a:r>
              <a:rPr lang="en-US" altLang="fr-FR" sz="4000" b="1" dirty="0" err="1">
                <a:latin typeface="Garamond" panose="02020404030301010803" pitchFamily="18" charset="0"/>
              </a:rPr>
              <a:t>þakka</a:t>
            </a:r>
            <a:r>
              <a:rPr lang="en-US" altLang="fr-FR" sz="4000" b="1" dirty="0">
                <a:latin typeface="Garamond" panose="02020404030301010803" pitchFamily="18" charset="0"/>
              </a:rPr>
              <a:t> </a:t>
            </a:r>
            <a:r>
              <a:rPr lang="en-US" altLang="fr-FR" sz="4000" b="1" dirty="0" err="1">
                <a:latin typeface="Garamond" panose="02020404030301010803" pitchFamily="18" charset="0"/>
              </a:rPr>
              <a:t>þú</a:t>
            </a:r>
            <a:r>
              <a:rPr lang="en-US" altLang="fr-FR" sz="4000" b="1" dirty="0">
                <a:latin typeface="Garamond" panose="02020404030301010803" pitchFamily="18" charset="0"/>
              </a:rPr>
              <a:t>      </a:t>
            </a:r>
            <a:r>
              <a:rPr lang="en-US" altLang="fr-FR" sz="4000" b="1" dirty="0" err="1">
                <a:latin typeface="Garamond" panose="02020404030301010803" pitchFamily="18" charset="0"/>
              </a:rPr>
              <a:t>takk</a:t>
            </a:r>
            <a:r>
              <a:rPr lang="en-US" altLang="fr-FR" sz="4000" b="1" dirty="0">
                <a:latin typeface="Garamond" panose="02020404030301010803" pitchFamily="18" charset="0"/>
              </a:rPr>
              <a:t> </a:t>
            </a:r>
            <a:r>
              <a:rPr lang="en-US" altLang="fr-FR" sz="4000" b="1" dirty="0" err="1">
                <a:latin typeface="Garamond" panose="02020404030301010803" pitchFamily="18" charset="0"/>
              </a:rPr>
              <a:t>skal</a:t>
            </a:r>
            <a:r>
              <a:rPr lang="en-US" altLang="fr-FR" sz="4000" b="1" dirty="0">
                <a:latin typeface="Garamond" panose="02020404030301010803" pitchFamily="18" charset="0"/>
              </a:rPr>
              <a:t> du ha   </a:t>
            </a:r>
            <a:r>
              <a:rPr lang="el-GR" altLang="fr-FR" sz="4000" b="1" dirty="0">
                <a:latin typeface="Garamond" panose="02020404030301010803" pitchFamily="18" charset="0"/>
              </a:rPr>
              <a:t>σας ευχαριστούμε</a:t>
            </a:r>
            <a:r>
              <a:rPr lang="en-AU" altLang="fr-FR" sz="4000" b="1" dirty="0">
                <a:latin typeface="Garamond" panose="02020404030301010803" pitchFamily="18" charset="0"/>
              </a:rPr>
              <a:t>  </a:t>
            </a:r>
            <a:r>
              <a:rPr lang="en-US" altLang="fr-FR" sz="4000" b="1" dirty="0" err="1">
                <a:latin typeface="Garamond" panose="02020404030301010803" pitchFamily="18" charset="0"/>
              </a:rPr>
              <a:t>pasalamatan</a:t>
            </a:r>
            <a:r>
              <a:rPr lang="en-US" altLang="fr-FR" sz="4000" b="1" dirty="0">
                <a:latin typeface="Garamond" panose="02020404030301010803" pitchFamily="18" charset="0"/>
              </a:rPr>
              <a:t> ka   </a:t>
            </a:r>
            <a:r>
              <a:rPr lang="en-US" altLang="fr-FR" sz="4000" b="1" dirty="0" err="1">
                <a:latin typeface="Garamond" panose="02020404030301010803" pitchFamily="18" charset="0"/>
              </a:rPr>
              <a:t>dziękuję</a:t>
            </a:r>
            <a:r>
              <a:rPr lang="en-US" altLang="fr-FR" sz="4000" b="1" dirty="0">
                <a:latin typeface="Garamond" panose="02020404030301010803" pitchFamily="18" charset="0"/>
              </a:rPr>
              <a:t>    </a:t>
            </a:r>
            <a:r>
              <a:rPr lang="en-US" altLang="fr-FR" sz="4000" b="1" dirty="0" err="1">
                <a:latin typeface="Garamond" panose="02020404030301010803" pitchFamily="18" charset="0"/>
              </a:rPr>
              <a:t>mulţumesc</a:t>
            </a:r>
            <a:r>
              <a:rPr lang="en-US" altLang="fr-FR" sz="4000" b="1" dirty="0">
                <a:latin typeface="Garamond" panose="02020404030301010803" pitchFamily="18" charset="0"/>
              </a:rPr>
              <a:t>   </a:t>
            </a:r>
            <a:r>
              <a:rPr lang="en-US" altLang="fr-FR" sz="4000" b="1" dirty="0" err="1">
                <a:latin typeface="Garamond" panose="02020404030301010803" pitchFamily="18" charset="0"/>
              </a:rPr>
              <a:t>благодарю</a:t>
            </a:r>
            <a:r>
              <a:rPr lang="en-US" altLang="fr-FR" sz="4000" b="1" dirty="0">
                <a:latin typeface="Garamond" panose="02020404030301010803" pitchFamily="18" charset="0"/>
              </a:rPr>
              <a:t>   </a:t>
            </a:r>
            <a:r>
              <a:rPr lang="en-US" altLang="fr-FR" sz="4000" b="1" dirty="0" err="1">
                <a:latin typeface="Garamond" panose="02020404030301010803" pitchFamily="18" charset="0"/>
              </a:rPr>
              <a:t>ddiolch</a:t>
            </a:r>
            <a:r>
              <a:rPr lang="en-US" altLang="fr-FR" sz="4000" b="1" dirty="0">
                <a:latin typeface="Garamond" panose="02020404030301010803" pitchFamily="18" charset="0"/>
              </a:rPr>
              <a:t> '</a:t>
            </a:r>
            <a:r>
              <a:rPr lang="en-US" altLang="fr-FR" sz="4000" b="1" dirty="0" err="1">
                <a:latin typeface="Garamond" panose="02020404030301010803" pitchFamily="18" charset="0"/>
              </a:rPr>
              <a:t>ch</a:t>
            </a:r>
            <a:r>
              <a:rPr lang="en-US" altLang="fr-FR" sz="4000" b="1" dirty="0">
                <a:latin typeface="Garamond" panose="02020404030301010803" pitchFamily="18" charset="0"/>
              </a:rPr>
              <a:t>   </a:t>
            </a:r>
            <a:r>
              <a:rPr lang="en-US" altLang="fr-FR" sz="4000" b="1" dirty="0" err="1">
                <a:latin typeface="Garamond" panose="02020404030301010803" pitchFamily="18" charset="0"/>
              </a:rPr>
              <a:t>eyvallah</a:t>
            </a:r>
            <a:r>
              <a:rPr lang="en-US" altLang="fr-FR" sz="4000" b="1" dirty="0">
                <a:latin typeface="Garamond" panose="02020404030301010803" pitchFamily="18" charset="0"/>
              </a:rPr>
              <a:t>    </a:t>
            </a:r>
            <a:r>
              <a:rPr lang="en-US" altLang="fr-FR" sz="4000" b="1" dirty="0" err="1">
                <a:latin typeface="Garamond" panose="02020404030301010803" pitchFamily="18" charset="0"/>
              </a:rPr>
              <a:t>gratias</a:t>
            </a:r>
            <a:r>
              <a:rPr lang="en-US" altLang="fr-FR" sz="4000" b="1" dirty="0">
                <a:latin typeface="Garamond" panose="02020404030301010803" pitchFamily="18" charset="0"/>
              </a:rPr>
              <a:t> ago </a:t>
            </a:r>
            <a:r>
              <a:rPr lang="en-US" altLang="fr-FR" sz="4000" b="1" dirty="0" err="1">
                <a:latin typeface="Garamond" panose="02020404030301010803" pitchFamily="18" charset="0"/>
              </a:rPr>
              <a:t>vos</a:t>
            </a:r>
            <a:r>
              <a:rPr lang="en-US" altLang="fr-FR" sz="4000" b="1" dirty="0">
                <a:latin typeface="Garamond" panose="02020404030301010803" pitchFamily="18" charset="0"/>
              </a:rPr>
              <a:t>    </a:t>
            </a:r>
            <a:r>
              <a:rPr lang="en-US" altLang="fr-FR" sz="4000" b="1" dirty="0" err="1">
                <a:latin typeface="Garamond" panose="02020404030301010803" pitchFamily="18" charset="0"/>
              </a:rPr>
              <a:t>eskerrik</a:t>
            </a:r>
            <a:r>
              <a:rPr lang="en-US" altLang="fr-FR" sz="4000" b="1" dirty="0">
                <a:latin typeface="Garamond" panose="02020404030301010803" pitchFamily="18" charset="0"/>
              </a:rPr>
              <a:t> </a:t>
            </a:r>
            <a:r>
              <a:rPr lang="en-US" altLang="fr-FR" sz="4000" b="1" dirty="0" err="1">
                <a:latin typeface="Garamond" panose="02020404030301010803" pitchFamily="18" charset="0"/>
              </a:rPr>
              <a:t>asko</a:t>
            </a:r>
            <a:r>
              <a:rPr lang="en-US" altLang="fr-FR" sz="4000" b="1" dirty="0">
                <a:latin typeface="Garamond" panose="02020404030301010803" pitchFamily="18" charset="0"/>
              </a:rPr>
              <a:t>    </a:t>
            </a:r>
            <a:r>
              <a:rPr lang="en-US" altLang="fr-FR" sz="4000" b="1" dirty="0" err="1">
                <a:latin typeface="Garamond" panose="02020404030301010803" pitchFamily="18" charset="0"/>
              </a:rPr>
              <a:t>salamat</a:t>
            </a:r>
            <a:r>
              <a:rPr lang="en-US" altLang="fr-FR" sz="4000" b="1" dirty="0">
                <a:latin typeface="Garamond" panose="02020404030301010803" pitchFamily="18" charset="0"/>
              </a:rPr>
              <a:t>   </a:t>
            </a:r>
            <a:r>
              <a:rPr lang="en-US" altLang="fr-FR" sz="4000" b="1" dirty="0" err="1">
                <a:latin typeface="Garamond" panose="02020404030301010803" pitchFamily="18" charset="0"/>
              </a:rPr>
              <a:t>danko</a:t>
            </a:r>
            <a:r>
              <a:rPr lang="en-US" altLang="fr-FR" sz="4000" b="1" dirty="0">
                <a:latin typeface="Garamond" panose="02020404030301010803" pitchFamily="18" charset="0"/>
              </a:rPr>
              <a:t>    tank   mihi    </a:t>
            </a:r>
            <a:r>
              <a:rPr lang="en-US" altLang="fr-FR" sz="4000" b="1" dirty="0" err="1">
                <a:latin typeface="Garamond" panose="02020404030301010803" pitchFamily="18" charset="0"/>
              </a:rPr>
              <a:t>gràcies</a:t>
            </a:r>
            <a:r>
              <a:rPr lang="en-US" altLang="fr-FR" sz="4000" b="1" dirty="0">
                <a:latin typeface="Garamond" panose="02020404030301010803" pitchFamily="18" charset="0"/>
              </a:rPr>
              <a:t>    </a:t>
            </a:r>
            <a:r>
              <a:rPr lang="ar-SA" altLang="fr-FR" sz="4000" b="1" dirty="0" err="1">
                <a:latin typeface="Garamond" panose="02020404030301010803" pitchFamily="18" charset="0"/>
              </a:rPr>
              <a:t>تشکر</a:t>
            </a:r>
            <a:r>
              <a:rPr lang="en-US" altLang="fr-FR" sz="4000" b="1" dirty="0">
                <a:latin typeface="Garamond" panose="02020404030301010803" pitchFamily="18" charset="0"/>
              </a:rPr>
              <a:t>    </a:t>
            </a:r>
            <a:r>
              <a:rPr lang="en-US" altLang="fr-FR" sz="4000" b="1" dirty="0" err="1">
                <a:latin typeface="Garamond" panose="02020404030301010803" pitchFamily="18" charset="0"/>
              </a:rPr>
              <a:t>takk</a:t>
            </a:r>
            <a:r>
              <a:rPr lang="en-US" altLang="fr-FR" sz="4000" b="1" dirty="0">
                <a:latin typeface="Garamond" panose="02020404030301010803" pitchFamily="18" charset="0"/>
              </a:rPr>
              <a:t>    </a:t>
            </a:r>
            <a:r>
              <a:rPr lang="en-US" altLang="fr-FR" sz="4000" b="1" dirty="0" err="1">
                <a:latin typeface="Garamond" panose="02020404030301010803" pitchFamily="18" charset="0"/>
              </a:rPr>
              <a:t>danki</a:t>
            </a:r>
            <a:r>
              <a:rPr lang="en-US" altLang="fr-FR" sz="4000" b="1" dirty="0">
                <a:latin typeface="Garamond" panose="02020404030301010803" pitchFamily="18" charset="0"/>
              </a:rPr>
              <a:t>    </a:t>
            </a:r>
            <a:r>
              <a:rPr lang="en-US" altLang="fr-FR" sz="4000" b="1" dirty="0" err="1">
                <a:latin typeface="Garamond" panose="02020404030301010803" pitchFamily="18" charset="0"/>
              </a:rPr>
              <a:t>tapadh</a:t>
            </a:r>
            <a:r>
              <a:rPr lang="en-US" altLang="fr-FR" sz="4000" b="1" dirty="0">
                <a:latin typeface="Garamond" panose="02020404030301010803" pitchFamily="18" charset="0"/>
              </a:rPr>
              <a:t> </a:t>
            </a:r>
            <a:r>
              <a:rPr lang="en-US" altLang="fr-FR" sz="4000" b="1" dirty="0" err="1">
                <a:latin typeface="Garamond" panose="02020404030301010803" pitchFamily="18" charset="0"/>
              </a:rPr>
              <a:t>leat</a:t>
            </a:r>
            <a:r>
              <a:rPr lang="en-US" altLang="fr-FR" sz="4000" b="1" dirty="0">
                <a:latin typeface="Garamond" panose="02020404030301010803" pitchFamily="18" charset="0"/>
              </a:rPr>
              <a:t>    </a:t>
            </a:r>
            <a:r>
              <a:rPr lang="en-US" altLang="fr-FR" sz="4000" b="1" dirty="0" err="1">
                <a:latin typeface="Garamond" panose="02020404030301010803" pitchFamily="18" charset="0"/>
              </a:rPr>
              <a:t>asante</a:t>
            </a:r>
            <a:r>
              <a:rPr lang="en-US" altLang="fr-FR" sz="4000" b="1" dirty="0">
                <a:latin typeface="Garamond" panose="02020404030301010803" pitchFamily="18" charset="0"/>
              </a:rPr>
              <a:t>    </a:t>
            </a:r>
            <a:r>
              <a:rPr lang="en-US" altLang="fr-FR" sz="4000" b="1" dirty="0" err="1">
                <a:latin typeface="Garamond" panose="02020404030301010803" pitchFamily="18" charset="0"/>
              </a:rPr>
              <a:t>tamemmirt</a:t>
            </a:r>
            <a:r>
              <a:rPr lang="en-US" altLang="fr-FR" sz="4000" b="1" dirty="0">
                <a:latin typeface="Garamond" panose="02020404030301010803" pitchFamily="18" charset="0"/>
              </a:rPr>
              <a:t>   </a:t>
            </a:r>
            <a:r>
              <a:rPr lang="en-US" altLang="fr-FR" sz="4000" b="1" dirty="0" err="1">
                <a:latin typeface="Garamond" panose="02020404030301010803" pitchFamily="18" charset="0"/>
              </a:rPr>
              <a:t>chyeju</a:t>
            </a:r>
            <a:r>
              <a:rPr lang="en-US" altLang="fr-FR" sz="4000" b="1" dirty="0">
                <a:latin typeface="Garamond" panose="02020404030301010803" pitchFamily="18" charset="0"/>
              </a:rPr>
              <a:t> </a:t>
            </a:r>
            <a:r>
              <a:rPr lang="en-US" altLang="fr-FR" sz="4000" b="1" dirty="0" err="1">
                <a:latin typeface="Garamond" panose="02020404030301010803" pitchFamily="18" charset="0"/>
              </a:rPr>
              <a:t>kaba</a:t>
            </a:r>
            <a:r>
              <a:rPr lang="en-US" altLang="fr-FR" sz="4000" b="1" dirty="0">
                <a:latin typeface="Garamond" panose="02020404030301010803" pitchFamily="18" charset="0"/>
              </a:rPr>
              <a:t> </a:t>
            </a:r>
            <a:r>
              <a:rPr lang="en-US" altLang="fr-FR" sz="4000" b="1" dirty="0" err="1">
                <a:latin typeface="Garamond" panose="02020404030301010803" pitchFamily="18" charset="0"/>
              </a:rPr>
              <a:t>sai</a:t>
            </a:r>
            <a:r>
              <a:rPr lang="en-US" altLang="fr-FR" sz="4000" b="1" dirty="0">
                <a:latin typeface="Garamond" panose="02020404030301010803" pitchFamily="18" charset="0"/>
              </a:rPr>
              <a:t>    go </a:t>
            </a:r>
            <a:r>
              <a:rPr lang="en-US" altLang="fr-FR" sz="4000" b="1" dirty="0" err="1">
                <a:latin typeface="Garamond" panose="02020404030301010803" pitchFamily="18" charset="0"/>
              </a:rPr>
              <a:t>raibh</a:t>
            </a:r>
            <a:r>
              <a:rPr lang="en-US" altLang="fr-FR" sz="4000" b="1" dirty="0">
                <a:latin typeface="Garamond" panose="02020404030301010803" pitchFamily="18" charset="0"/>
              </a:rPr>
              <a:t> </a:t>
            </a:r>
            <a:r>
              <a:rPr lang="en-US" altLang="fr-FR" sz="4000" b="1" dirty="0" err="1">
                <a:latin typeface="Garamond" panose="02020404030301010803" pitchFamily="18" charset="0"/>
              </a:rPr>
              <a:t>maith</a:t>
            </a:r>
            <a:r>
              <a:rPr lang="en-US" altLang="fr-FR" sz="4000" b="1" dirty="0">
                <a:latin typeface="Garamond" panose="02020404030301010803" pitchFamily="18" charset="0"/>
              </a:rPr>
              <a:t> </a:t>
            </a:r>
            <a:r>
              <a:rPr lang="en-US" altLang="fr-FR" sz="4000" b="1" dirty="0" err="1">
                <a:latin typeface="Garamond" panose="02020404030301010803" pitchFamily="18" charset="0"/>
              </a:rPr>
              <a:t>agaibh</a:t>
            </a:r>
            <a:r>
              <a:rPr lang="en-US" altLang="fr-FR" sz="4000" b="1" dirty="0">
                <a:latin typeface="Garamond" panose="02020404030301010803" pitchFamily="18" charset="0"/>
              </a:rPr>
              <a:t>     </a:t>
            </a:r>
            <a:r>
              <a:rPr lang="en-US" altLang="fr-FR" sz="4000" b="1" dirty="0" err="1">
                <a:latin typeface="Garamond" panose="02020404030301010803" pitchFamily="18" charset="0"/>
              </a:rPr>
              <a:t>Khanganav</a:t>
            </a:r>
            <a:r>
              <a:rPr lang="en-US" altLang="fr-FR" sz="4000" b="1" dirty="0">
                <a:latin typeface="Garamond" panose="02020404030301010803" pitchFamily="18" charset="0"/>
              </a:rPr>
              <a:t>    </a:t>
            </a:r>
            <a:r>
              <a:rPr lang="en-US" altLang="fr-FR" sz="4000" b="1" dirty="0" err="1">
                <a:latin typeface="Garamond" panose="02020404030301010803" pitchFamily="18" charset="0"/>
              </a:rPr>
              <a:t>Eso</a:t>
            </a:r>
            <a:r>
              <a:rPr lang="en-US" altLang="fr-FR" sz="4000" b="1" dirty="0">
                <a:latin typeface="Garamond" panose="02020404030301010803" pitchFamily="18" charset="0"/>
              </a:rPr>
              <a:t>     </a:t>
            </a:r>
            <a:r>
              <a:rPr lang="en-US" altLang="fr-FR" sz="4000" b="1" dirty="0" err="1">
                <a:latin typeface="Garamond" panose="02020404030301010803" pitchFamily="18" charset="0"/>
              </a:rPr>
              <a:t>Blagodaram</a:t>
            </a:r>
            <a:r>
              <a:rPr lang="en-US" altLang="fr-FR" sz="4000" b="1" dirty="0">
                <a:latin typeface="Garamond" panose="02020404030301010803" pitchFamily="18" charset="0"/>
              </a:rPr>
              <a:t>    </a:t>
            </a:r>
            <a:r>
              <a:rPr lang="en-US" altLang="fr-FR" sz="4000" b="1" dirty="0" err="1">
                <a:latin typeface="Garamond" panose="02020404030301010803" pitchFamily="18" charset="0"/>
              </a:rPr>
              <a:t>Kilissow</a:t>
            </a:r>
            <a:r>
              <a:rPr lang="en-US" altLang="fr-FR" sz="4000" b="1" dirty="0">
                <a:latin typeface="Garamond" panose="02020404030301010803" pitchFamily="18" charset="0"/>
              </a:rPr>
              <a:t>    </a:t>
            </a:r>
            <a:r>
              <a:rPr lang="en-US" altLang="fr-FR" sz="4000" b="1" dirty="0" err="1">
                <a:latin typeface="Garamond" panose="02020404030301010803" pitchFamily="18" charset="0"/>
              </a:rPr>
              <a:t>Bayarlalaa</a:t>
            </a:r>
            <a:r>
              <a:rPr lang="en-US" altLang="fr-FR" sz="4000" b="1" dirty="0">
                <a:latin typeface="Garamond" panose="02020404030301010803" pitchFamily="18" charset="0"/>
              </a:rPr>
              <a:t>     </a:t>
            </a:r>
            <a:r>
              <a:rPr lang="en-US" altLang="fr-FR" sz="4000" b="1" dirty="0" err="1">
                <a:latin typeface="Garamond" panose="02020404030301010803" pitchFamily="18" charset="0"/>
              </a:rPr>
              <a:t>Giittus</a:t>
            </a:r>
            <a:r>
              <a:rPr lang="en-US" altLang="fr-FR" sz="4000" b="1" dirty="0">
                <a:latin typeface="Garamond" panose="02020404030301010803" pitchFamily="18" charset="0"/>
              </a:rPr>
              <a:t>    </a:t>
            </a:r>
            <a:r>
              <a:rPr lang="en-US" altLang="fr-FR" sz="4000" b="1" dirty="0" err="1">
                <a:latin typeface="Garamond" panose="02020404030301010803" pitchFamily="18" charset="0"/>
              </a:rPr>
              <a:t>Litumezi</a:t>
            </a:r>
            <a:r>
              <a:rPr lang="en-US" altLang="fr-FR" sz="4000" b="1" dirty="0">
                <a:latin typeface="Garamond" panose="02020404030301010803" pitchFamily="18" charset="0"/>
              </a:rPr>
              <a:t>    </a:t>
            </a:r>
            <a:r>
              <a:rPr lang="en-US" altLang="fr-FR" sz="4000" b="1" dirty="0" err="1">
                <a:latin typeface="Garamond" panose="02020404030301010803" pitchFamily="18" charset="0"/>
              </a:rPr>
              <a:t>Dakujem</a:t>
            </a:r>
            <a:br>
              <a:rPr sz="4000" dirty="0">
                <a:latin typeface="Baskerville Old Face" panose="02020602080505020303" pitchFamily="18" charset="0"/>
              </a:rPr>
            </a:br>
            <a:endParaRPr sz="4000" dirty="0">
              <a:latin typeface="Baskerville Old Face" panose="02020602080505020303" pitchFamily="18" charset="0"/>
            </a:endParaRPr>
          </a:p>
        </p:txBody>
      </p:sp>
      <p:sp>
        <p:nvSpPr>
          <p:cNvPr id="5" name="Shape 68"/>
          <p:cNvSpPr txBox="1">
            <a:spLocks/>
          </p:cNvSpPr>
          <p:nvPr/>
        </p:nvSpPr>
        <p:spPr>
          <a:xfrm>
            <a:off x="827087" y="970830"/>
            <a:ext cx="8316913" cy="50827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 typeface="Arial" panose="020B0604020202020204" pitchFamily="34" charset="0"/>
              <a:buNone/>
              <a:defRPr sz="1919">
                <a:solidFill>
                  <a:srgbClr val="000000"/>
                </a:solidFill>
              </a:defRPr>
            </a:pPr>
            <a:endParaRPr lang="en-GB" sz="2200" b="1" dirty="0">
              <a:solidFill>
                <a:schemeClr val="accent1"/>
              </a:solidFill>
            </a:endParaRPr>
          </a:p>
        </p:txBody>
      </p:sp>
    </p:spTree>
    <p:extLst>
      <p:ext uri="{BB962C8B-B14F-4D97-AF65-F5344CB8AC3E}">
        <p14:creationId xmlns:p14="http://schemas.microsoft.com/office/powerpoint/2010/main" val="371106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fr-CA" sz="2800" b="1" dirty="0">
                <a:solidFill>
                  <a:schemeClr val="accent1">
                    <a:lumMod val="75000"/>
                  </a:schemeClr>
                </a:solidFill>
              </a:rPr>
              <a:t>Que sont les</a:t>
            </a:r>
            <a:r>
              <a:rPr sz="2800" b="1" dirty="0">
                <a:solidFill>
                  <a:schemeClr val="accent1">
                    <a:lumMod val="75000"/>
                  </a:schemeClr>
                </a:solidFill>
              </a:rPr>
              <a:t> proc</a:t>
            </a:r>
            <a:r>
              <a:rPr lang="fr-CA" sz="2800" b="1" dirty="0">
                <a:solidFill>
                  <a:schemeClr val="accent1">
                    <a:lumMod val="75000"/>
                  </a:schemeClr>
                </a:solidFill>
              </a:rPr>
              <a:t>é</a:t>
            </a:r>
            <a:r>
              <a:rPr sz="2800" b="1" dirty="0" err="1">
                <a:solidFill>
                  <a:schemeClr val="accent1">
                    <a:lumMod val="75000"/>
                  </a:schemeClr>
                </a:solidFill>
              </a:rPr>
              <a:t>dures</a:t>
            </a:r>
            <a:r>
              <a:rPr lang="fr-CA" sz="2800" b="1" dirty="0">
                <a:solidFill>
                  <a:schemeClr val="accent1">
                    <a:lumMod val="75000"/>
                  </a:schemeClr>
                </a:solidFill>
              </a:rPr>
              <a:t> spéciales </a:t>
            </a:r>
            <a:r>
              <a:rPr sz="2800" b="1" dirty="0">
                <a:solidFill>
                  <a:schemeClr val="accent1">
                    <a:lumMod val="75000"/>
                  </a:schemeClr>
                </a:solidFill>
              </a:rPr>
              <a:t>?</a:t>
            </a:r>
            <a:br>
              <a:rPr dirty="0"/>
            </a:br>
            <a:endParaRPr dirty="0"/>
          </a:p>
        </p:txBody>
      </p:sp>
      <p:sp>
        <p:nvSpPr>
          <p:cNvPr id="7" name="Shape 61"/>
          <p:cNvSpPr txBox="1">
            <a:spLocks/>
          </p:cNvSpPr>
          <p:nvPr/>
        </p:nvSpPr>
        <p:spPr>
          <a:xfrm>
            <a:off x="827087" y="1206608"/>
            <a:ext cx="5673921" cy="44529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
              <a:defRPr sz="2200"/>
            </a:pPr>
            <a:r>
              <a:rPr lang="en-US" sz="2400" dirty="0" err="1">
                <a:solidFill>
                  <a:schemeClr val="accent1"/>
                </a:solidFill>
              </a:rPr>
              <a:t>Pilier</a:t>
            </a:r>
            <a:r>
              <a:rPr lang="en-US" sz="2400" dirty="0"/>
              <a:t> du </a:t>
            </a:r>
            <a:r>
              <a:rPr lang="en-US" sz="2400" dirty="0" err="1"/>
              <a:t>système</a:t>
            </a:r>
            <a:r>
              <a:rPr lang="en-US" sz="2400" dirty="0"/>
              <a:t> des droits </a:t>
            </a:r>
            <a:r>
              <a:rPr lang="en-US" sz="2400" dirty="0" err="1"/>
              <a:t>humains</a:t>
            </a:r>
            <a:r>
              <a:rPr lang="en-US" sz="2400" dirty="0"/>
              <a:t> des Nations </a:t>
            </a:r>
            <a:r>
              <a:rPr lang="en-US" sz="2400" dirty="0" err="1"/>
              <a:t>Unies</a:t>
            </a:r>
            <a:r>
              <a:rPr lang="en-US" sz="2400" dirty="0">
                <a:solidFill>
                  <a:schemeClr val="accent1"/>
                </a:solidFill>
              </a:rPr>
              <a:t> </a:t>
            </a:r>
            <a:endParaRPr lang="en-US" sz="2400" dirty="0"/>
          </a:p>
          <a:p>
            <a:pPr algn="just">
              <a:buFont typeface="Wingdings" panose="05000000000000000000" pitchFamily="2" charset="2"/>
              <a:buChar char="§"/>
              <a:defRPr sz="2000"/>
            </a:pPr>
            <a:r>
              <a:rPr lang="en-US" sz="2400" dirty="0"/>
              <a:t>Promotion et protection de </a:t>
            </a:r>
            <a:r>
              <a:rPr lang="en-US" sz="2400" dirty="0" err="1">
                <a:solidFill>
                  <a:schemeClr val="accent1"/>
                </a:solidFill>
              </a:rPr>
              <a:t>tous</a:t>
            </a:r>
            <a:r>
              <a:rPr lang="en-US" sz="2400" dirty="0">
                <a:solidFill>
                  <a:schemeClr val="accent1"/>
                </a:solidFill>
              </a:rPr>
              <a:t> les droits </a:t>
            </a:r>
            <a:r>
              <a:rPr lang="en-US" sz="2400" dirty="0" err="1">
                <a:solidFill>
                  <a:schemeClr val="accent1"/>
                </a:solidFill>
              </a:rPr>
              <a:t>humains</a:t>
            </a:r>
            <a:r>
              <a:rPr lang="en-US" sz="2400" dirty="0"/>
              <a:t>: civils, </a:t>
            </a:r>
            <a:r>
              <a:rPr lang="en-US" sz="2400" dirty="0" err="1"/>
              <a:t>culturels</a:t>
            </a:r>
            <a:r>
              <a:rPr lang="en-US" sz="2400" dirty="0"/>
              <a:t>, </a:t>
            </a:r>
            <a:r>
              <a:rPr lang="en-US" sz="2400" dirty="0" err="1"/>
              <a:t>économiques</a:t>
            </a:r>
            <a:r>
              <a:rPr lang="en-US" sz="2400" dirty="0"/>
              <a:t>, politiques et </a:t>
            </a:r>
            <a:r>
              <a:rPr lang="en-US" sz="2400" dirty="0" err="1"/>
              <a:t>sociaux</a:t>
            </a:r>
            <a:endParaRPr lang="en-US" sz="2400" dirty="0"/>
          </a:p>
          <a:p>
            <a:pPr algn="just">
              <a:buFont typeface="Wingdings" panose="05000000000000000000" pitchFamily="2" charset="2"/>
              <a:buChar char="§"/>
              <a:defRPr sz="2000"/>
            </a:pPr>
            <a:r>
              <a:rPr lang="en-US" sz="2400" dirty="0" err="1">
                <a:solidFill>
                  <a:schemeClr val="accent1"/>
                </a:solidFill>
              </a:rPr>
              <a:t>Prévention</a:t>
            </a:r>
            <a:r>
              <a:rPr lang="en-US" sz="2400" dirty="0"/>
              <a:t> de violations des droits </a:t>
            </a:r>
            <a:r>
              <a:rPr lang="en-US" sz="2400" dirty="0" err="1"/>
              <a:t>humains</a:t>
            </a:r>
            <a:r>
              <a:rPr lang="en-US" sz="2400" dirty="0"/>
              <a:t> </a:t>
            </a:r>
            <a:r>
              <a:rPr lang="en-US" sz="2400" dirty="0" err="1"/>
              <a:t>dans</a:t>
            </a:r>
            <a:r>
              <a:rPr lang="en-US" sz="2400" dirty="0"/>
              <a:t> le monde </a:t>
            </a:r>
            <a:r>
              <a:rPr lang="en-US" sz="2400" dirty="0" err="1"/>
              <a:t>entier</a:t>
            </a:r>
            <a:endParaRPr lang="en-US" sz="2400" dirty="0"/>
          </a:p>
          <a:p>
            <a:pPr algn="just">
              <a:buFont typeface="Wingdings" panose="05000000000000000000" pitchFamily="2" charset="2"/>
              <a:buChar char="§"/>
              <a:defRPr sz="2000"/>
            </a:pPr>
            <a:r>
              <a:rPr lang="en-US" sz="2400" dirty="0" err="1"/>
              <a:t>Établi</a:t>
            </a:r>
            <a:r>
              <a:rPr lang="en-US" sz="2400" dirty="0"/>
              <a:t> par le </a:t>
            </a:r>
            <a:r>
              <a:rPr lang="en-US" sz="2400" dirty="0">
                <a:solidFill>
                  <a:schemeClr val="accent1"/>
                </a:solidFill>
              </a:rPr>
              <a:t>Conseil des droits de </a:t>
            </a:r>
            <a:r>
              <a:rPr lang="en-US" sz="2400" dirty="0" err="1">
                <a:solidFill>
                  <a:schemeClr val="accent1"/>
                </a:solidFill>
              </a:rPr>
              <a:t>l’Homme</a:t>
            </a:r>
            <a:r>
              <a:rPr lang="en-US" sz="2400" dirty="0">
                <a:solidFill>
                  <a:schemeClr val="accent1"/>
                </a:solidFill>
              </a:rPr>
              <a:t> </a:t>
            </a:r>
          </a:p>
          <a:p>
            <a:pPr algn="just">
              <a:buFont typeface="Wingdings" panose="05000000000000000000" pitchFamily="2" charset="2"/>
              <a:buChar char="§"/>
              <a:defRPr sz="2000">
                <a:solidFill>
                  <a:srgbClr val="000000"/>
                </a:solidFill>
              </a:defRPr>
            </a:pPr>
            <a:r>
              <a:rPr lang="en-US" sz="2400" dirty="0" err="1">
                <a:solidFill>
                  <a:srgbClr val="000000"/>
                </a:solidFill>
              </a:rPr>
              <a:t>Titulaires</a:t>
            </a:r>
            <a:r>
              <a:rPr lang="en-US" sz="2400" dirty="0">
                <a:solidFill>
                  <a:srgbClr val="000000"/>
                </a:solidFill>
              </a:rPr>
              <a:t> de </a:t>
            </a:r>
            <a:r>
              <a:rPr lang="en-US" sz="2400" dirty="0" err="1">
                <a:solidFill>
                  <a:srgbClr val="000000"/>
                </a:solidFill>
              </a:rPr>
              <a:t>mandat</a:t>
            </a:r>
            <a:r>
              <a:rPr lang="en-US" sz="2400" dirty="0">
                <a:solidFill>
                  <a:srgbClr val="000000"/>
                </a:solidFill>
              </a:rPr>
              <a:t> </a:t>
            </a:r>
            <a:r>
              <a:rPr lang="en-US" sz="2400" dirty="0" err="1">
                <a:solidFill>
                  <a:srgbClr val="000000"/>
                </a:solidFill>
              </a:rPr>
              <a:t>sont</a:t>
            </a:r>
            <a:r>
              <a:rPr lang="en-US" sz="2400" dirty="0">
                <a:solidFill>
                  <a:srgbClr val="000000"/>
                </a:solidFill>
              </a:rPr>
              <a:t> </a:t>
            </a:r>
            <a:r>
              <a:rPr lang="en-US" sz="2400" dirty="0" err="1">
                <a:solidFill>
                  <a:schemeClr val="accent1"/>
                </a:solidFill>
              </a:rPr>
              <a:t>indépendants</a:t>
            </a:r>
            <a:r>
              <a:rPr lang="en-US" sz="2400" dirty="0">
                <a:solidFill>
                  <a:srgbClr val="000000"/>
                </a:solidFill>
              </a:rPr>
              <a:t>, </a:t>
            </a:r>
            <a:r>
              <a:rPr lang="en-US" sz="2400" dirty="0" err="1">
                <a:solidFill>
                  <a:srgbClr val="000000"/>
                </a:solidFill>
              </a:rPr>
              <a:t>agissant</a:t>
            </a:r>
            <a:r>
              <a:rPr lang="en-US" sz="2400" dirty="0">
                <a:solidFill>
                  <a:srgbClr val="000000"/>
                </a:solidFill>
              </a:rPr>
              <a:t> </a:t>
            </a:r>
            <a:r>
              <a:rPr lang="en-US" sz="2400" dirty="0" err="1">
                <a:solidFill>
                  <a:srgbClr val="000000"/>
                </a:solidFill>
              </a:rPr>
              <a:t>en</a:t>
            </a:r>
            <a:r>
              <a:rPr lang="en-US" sz="2400" dirty="0">
                <a:solidFill>
                  <a:srgbClr val="000000"/>
                </a:solidFill>
              </a:rPr>
              <a:t> </a:t>
            </a:r>
            <a:r>
              <a:rPr lang="en-US" sz="2400" dirty="0" err="1">
                <a:solidFill>
                  <a:srgbClr val="000000"/>
                </a:solidFill>
              </a:rPr>
              <a:t>tant</a:t>
            </a:r>
            <a:r>
              <a:rPr lang="en-US" sz="2400" dirty="0">
                <a:solidFill>
                  <a:srgbClr val="000000"/>
                </a:solidFill>
              </a:rPr>
              <a:t> </a:t>
            </a:r>
            <a:r>
              <a:rPr lang="en-US" sz="2400" dirty="0" err="1">
                <a:solidFill>
                  <a:schemeClr val="accent1"/>
                </a:solidFill>
              </a:rPr>
              <a:t>qu’experts</a:t>
            </a:r>
            <a:r>
              <a:rPr lang="en-US" sz="2400" dirty="0">
                <a:solidFill>
                  <a:schemeClr val="accent1"/>
                </a:solidFill>
              </a:rPr>
              <a:t> à </a:t>
            </a:r>
            <a:r>
              <a:rPr lang="en-US" sz="2400" dirty="0" err="1">
                <a:solidFill>
                  <a:schemeClr val="accent1"/>
                </a:solidFill>
              </a:rPr>
              <a:t>titre</a:t>
            </a:r>
            <a:r>
              <a:rPr lang="en-US" sz="2400" dirty="0">
                <a:solidFill>
                  <a:schemeClr val="accent1"/>
                </a:solidFill>
              </a:rPr>
              <a:t> </a:t>
            </a:r>
            <a:r>
              <a:rPr lang="en-US" sz="2400" dirty="0" err="1">
                <a:solidFill>
                  <a:schemeClr val="accent1"/>
                </a:solidFill>
              </a:rPr>
              <a:t>individuel</a:t>
            </a:r>
            <a:r>
              <a:rPr lang="en-US" sz="2400" dirty="0">
                <a:solidFill>
                  <a:srgbClr val="000000"/>
                </a:solidFill>
              </a:rPr>
              <a:t>, et ne </a:t>
            </a:r>
            <a:r>
              <a:rPr lang="en-US" sz="2400" dirty="0" err="1">
                <a:solidFill>
                  <a:srgbClr val="000000"/>
                </a:solidFill>
              </a:rPr>
              <a:t>perçoivent</a:t>
            </a:r>
            <a:r>
              <a:rPr lang="en-US" sz="2400" dirty="0">
                <a:solidFill>
                  <a:srgbClr val="000000"/>
                </a:solidFill>
              </a:rPr>
              <a:t> </a:t>
            </a:r>
            <a:r>
              <a:rPr lang="en-US" sz="2400" dirty="0" err="1">
                <a:solidFill>
                  <a:srgbClr val="000000"/>
                </a:solidFill>
              </a:rPr>
              <a:t>aucune</a:t>
            </a:r>
            <a:r>
              <a:rPr lang="en-US" sz="2400" dirty="0">
                <a:solidFill>
                  <a:srgbClr val="000000"/>
                </a:solidFill>
              </a:rPr>
              <a:t> </a:t>
            </a:r>
            <a:r>
              <a:rPr lang="en-US" sz="2400" dirty="0" err="1">
                <a:solidFill>
                  <a:schemeClr val="accent1"/>
                </a:solidFill>
              </a:rPr>
              <a:t>rénumération</a:t>
            </a:r>
            <a:r>
              <a:rPr lang="en-US" sz="2400" dirty="0">
                <a:solidFill>
                  <a:schemeClr val="accent1"/>
                </a:solidFill>
              </a:rPr>
              <a:t> </a:t>
            </a:r>
          </a:p>
          <a:p>
            <a:pPr algn="just">
              <a:buFont typeface="Wingdings" panose="05000000000000000000" pitchFamily="2" charset="2"/>
              <a:buChar char="§"/>
              <a:defRPr sz="2000">
                <a:solidFill>
                  <a:srgbClr val="000000"/>
                </a:solidFill>
              </a:defRPr>
            </a:pPr>
            <a:r>
              <a:rPr lang="en-US" sz="2400" dirty="0" err="1"/>
              <a:t>Mandats</a:t>
            </a:r>
            <a:r>
              <a:rPr lang="en-US" sz="2400" dirty="0"/>
              <a:t> </a:t>
            </a:r>
            <a:r>
              <a:rPr lang="en-US" sz="2400" dirty="0" err="1"/>
              <a:t>renouvelables</a:t>
            </a:r>
            <a:r>
              <a:rPr lang="en-US" sz="2400" dirty="0"/>
              <a:t> (</a:t>
            </a:r>
            <a:r>
              <a:rPr lang="en-US" sz="2400" dirty="0" err="1"/>
              <a:t>une</a:t>
            </a:r>
            <a:r>
              <a:rPr lang="en-US" sz="2400" dirty="0"/>
              <a:t> </a:t>
            </a:r>
            <a:r>
              <a:rPr lang="en-US" sz="2400" dirty="0" err="1"/>
              <a:t>fois</a:t>
            </a:r>
            <a:r>
              <a:rPr lang="en-US" sz="2400" dirty="0"/>
              <a:t>) de </a:t>
            </a:r>
            <a:r>
              <a:rPr lang="en-US" sz="2400" dirty="0">
                <a:solidFill>
                  <a:schemeClr val="accent1"/>
                </a:solidFill>
              </a:rPr>
              <a:t>3 </a:t>
            </a:r>
            <a:r>
              <a:rPr lang="en-US" sz="2400" dirty="0" err="1">
                <a:solidFill>
                  <a:schemeClr val="accent1"/>
                </a:solidFill>
              </a:rPr>
              <a:t>ans</a:t>
            </a:r>
            <a:endParaRPr lang="en-US" sz="2400" dirty="0">
              <a:solidFill>
                <a:schemeClr val="accent1"/>
              </a:solidFill>
            </a:endParaRPr>
          </a:p>
        </p:txBody>
      </p:sp>
      <p:pic>
        <p:nvPicPr>
          <p:cNvPr id="8" name="image5.jpeg" descr="Image associée"/>
          <p:cNvPicPr>
            <a:picLocks noChangeAspect="1"/>
          </p:cNvPicPr>
          <p:nvPr/>
        </p:nvPicPr>
        <p:blipFill>
          <a:blip r:embed="rId2"/>
          <a:stretch>
            <a:fillRect/>
          </a:stretch>
        </p:blipFill>
        <p:spPr>
          <a:xfrm>
            <a:off x="7665929" y="982663"/>
            <a:ext cx="3832019" cy="4165534"/>
          </a:xfrm>
          <a:prstGeom prst="rect">
            <a:avLst/>
          </a:prstGeom>
          <a:ln w="12700">
            <a:miter lim="400000"/>
          </a:ln>
        </p:spPr>
      </p:pic>
    </p:spTree>
    <p:extLst>
      <p:ext uri="{BB962C8B-B14F-4D97-AF65-F5344CB8AC3E}">
        <p14:creationId xmlns:p14="http://schemas.microsoft.com/office/powerpoint/2010/main" val="2911267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fr-CA" sz="2800" b="1" dirty="0">
                <a:solidFill>
                  <a:schemeClr val="accent1">
                    <a:lumMod val="75000"/>
                  </a:schemeClr>
                </a:solidFill>
              </a:rPr>
              <a:t>Que sont les</a:t>
            </a:r>
            <a:r>
              <a:rPr sz="2800" b="1" dirty="0">
                <a:solidFill>
                  <a:schemeClr val="accent1">
                    <a:lumMod val="75000"/>
                  </a:schemeClr>
                </a:solidFill>
              </a:rPr>
              <a:t> proc</a:t>
            </a:r>
            <a:r>
              <a:rPr lang="fr-CA" sz="2800" b="1" dirty="0">
                <a:solidFill>
                  <a:schemeClr val="accent1">
                    <a:lumMod val="75000"/>
                  </a:schemeClr>
                </a:solidFill>
              </a:rPr>
              <a:t>é</a:t>
            </a:r>
            <a:r>
              <a:rPr sz="2800" b="1" dirty="0" err="1">
                <a:solidFill>
                  <a:schemeClr val="accent1">
                    <a:lumMod val="75000"/>
                  </a:schemeClr>
                </a:solidFill>
              </a:rPr>
              <a:t>dures</a:t>
            </a:r>
            <a:r>
              <a:rPr lang="fr-CA" sz="2800" b="1" dirty="0">
                <a:solidFill>
                  <a:schemeClr val="accent1">
                    <a:lumMod val="75000"/>
                  </a:schemeClr>
                </a:solidFill>
              </a:rPr>
              <a:t> spéciales </a:t>
            </a:r>
            <a:r>
              <a:rPr sz="2800" b="1" dirty="0">
                <a:solidFill>
                  <a:schemeClr val="accent1">
                    <a:lumMod val="75000"/>
                  </a:schemeClr>
                </a:solidFill>
              </a:rPr>
              <a:t>?</a:t>
            </a:r>
            <a:br>
              <a:rPr dirty="0"/>
            </a:br>
            <a:endParaRPr dirty="0"/>
          </a:p>
        </p:txBody>
      </p:sp>
      <p:sp>
        <p:nvSpPr>
          <p:cNvPr id="7" name="Shape 65"/>
          <p:cNvSpPr txBox="1">
            <a:spLocks/>
          </p:cNvSpPr>
          <p:nvPr/>
        </p:nvSpPr>
        <p:spPr>
          <a:xfrm>
            <a:off x="827087" y="1557337"/>
            <a:ext cx="10283499" cy="44529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Tx/>
              <a:buNone/>
              <a:defRPr sz="2200"/>
            </a:pPr>
            <a:r>
              <a:rPr lang="en-US" sz="2400" dirty="0">
                <a:solidFill>
                  <a:schemeClr val="accent1"/>
                </a:solidFill>
              </a:rPr>
              <a:t>82</a:t>
            </a:r>
            <a:r>
              <a:rPr lang="en-US" sz="2400" dirty="0"/>
              <a:t> </a:t>
            </a:r>
            <a:r>
              <a:rPr lang="en-US" sz="2400" dirty="0" err="1"/>
              <a:t>titulaires</a:t>
            </a:r>
            <a:r>
              <a:rPr lang="en-US" sz="2400" dirty="0"/>
              <a:t> de </a:t>
            </a:r>
            <a:r>
              <a:rPr lang="en-US" sz="2400" dirty="0" err="1"/>
              <a:t>mandat</a:t>
            </a:r>
            <a:endParaRPr lang="en-US" sz="2400" dirty="0"/>
          </a:p>
          <a:p>
            <a:pPr marL="0" indent="0" algn="just">
              <a:buFontTx/>
              <a:buNone/>
              <a:defRPr sz="2200"/>
            </a:pPr>
            <a:r>
              <a:rPr lang="en-US" sz="2400" dirty="0" err="1"/>
              <a:t>Équilibre</a:t>
            </a:r>
            <a:r>
              <a:rPr lang="en-US" sz="2400" dirty="0"/>
              <a:t> entre les sexes (43 % femmes 57 % hommes)</a:t>
            </a:r>
          </a:p>
          <a:p>
            <a:pPr marL="0" indent="0" algn="just">
              <a:buFontTx/>
              <a:buNone/>
              <a:defRPr sz="2000" b="1">
                <a:solidFill>
                  <a:schemeClr val="accent1"/>
                </a:solidFill>
              </a:defRPr>
            </a:pPr>
            <a:endParaRPr lang="en-US" sz="2400" b="1" dirty="0">
              <a:solidFill>
                <a:schemeClr val="accent1"/>
              </a:solidFill>
            </a:endParaRPr>
          </a:p>
          <a:p>
            <a:pPr marL="0" indent="0" algn="just">
              <a:buFontTx/>
              <a:buNone/>
              <a:defRPr sz="2000" b="1">
                <a:solidFill>
                  <a:schemeClr val="accent1"/>
                </a:solidFill>
              </a:defRPr>
            </a:pPr>
            <a:r>
              <a:rPr lang="en-US" sz="2400" b="1" dirty="0">
                <a:solidFill>
                  <a:schemeClr val="accent1"/>
                </a:solidFill>
              </a:rPr>
              <a:t>Distribution </a:t>
            </a:r>
            <a:r>
              <a:rPr lang="en-US" sz="2400" b="1" dirty="0" err="1">
                <a:solidFill>
                  <a:schemeClr val="accent1"/>
                </a:solidFill>
              </a:rPr>
              <a:t>géographique</a:t>
            </a:r>
            <a:endParaRPr lang="en-US" sz="2400" b="1" dirty="0">
              <a:solidFill>
                <a:schemeClr val="accent1"/>
              </a:solidFill>
            </a:endParaRPr>
          </a:p>
          <a:p>
            <a:pPr marL="200526" indent="-200526" algn="just">
              <a:buFontTx/>
              <a:buChar char="•"/>
              <a:defRPr sz="2000" b="1">
                <a:solidFill>
                  <a:schemeClr val="accent1"/>
                </a:solidFill>
              </a:defRPr>
            </a:pPr>
            <a:r>
              <a:rPr lang="en-US" sz="2400" dirty="0">
                <a:solidFill>
                  <a:schemeClr val="accent1"/>
                </a:solidFill>
              </a:rPr>
              <a:t>22,5 %</a:t>
            </a:r>
            <a:r>
              <a:rPr lang="en-US" sz="2400" b="1" dirty="0">
                <a:solidFill>
                  <a:schemeClr val="accent1"/>
                </a:solidFill>
              </a:rPr>
              <a:t> 	</a:t>
            </a:r>
            <a:r>
              <a:rPr lang="en-US" sz="2400" dirty="0">
                <a:solidFill>
                  <a:srgbClr val="333333"/>
                </a:solidFill>
              </a:rPr>
              <a:t>Groupe </a:t>
            </a:r>
            <a:r>
              <a:rPr lang="en-US" sz="2400" dirty="0" err="1">
                <a:solidFill>
                  <a:srgbClr val="333333"/>
                </a:solidFill>
              </a:rPr>
              <a:t>africain</a:t>
            </a:r>
            <a:endParaRPr lang="en-US" sz="2400" dirty="0">
              <a:solidFill>
                <a:srgbClr val="333333"/>
              </a:solidFill>
            </a:endParaRPr>
          </a:p>
          <a:p>
            <a:pPr marL="200526" indent="-200526" algn="just">
              <a:buFontTx/>
              <a:buChar char="•"/>
              <a:defRPr sz="2000" b="1">
                <a:solidFill>
                  <a:schemeClr val="accent1"/>
                </a:solidFill>
              </a:defRPr>
            </a:pPr>
            <a:r>
              <a:rPr lang="en-US" sz="2400" dirty="0">
                <a:solidFill>
                  <a:schemeClr val="accent1"/>
                </a:solidFill>
              </a:rPr>
              <a:t>16 %	</a:t>
            </a:r>
            <a:r>
              <a:rPr lang="en-US" sz="2400" b="1" dirty="0">
                <a:solidFill>
                  <a:schemeClr val="accent1"/>
                </a:solidFill>
              </a:rPr>
              <a:t>	</a:t>
            </a:r>
            <a:r>
              <a:rPr lang="en-US" sz="2400" b="1" dirty="0">
                <a:solidFill>
                  <a:srgbClr val="333333"/>
                </a:solidFill>
              </a:rPr>
              <a:t>Groupe </a:t>
            </a:r>
            <a:r>
              <a:rPr lang="en-US" sz="2400" b="1" dirty="0" err="1">
                <a:solidFill>
                  <a:srgbClr val="333333"/>
                </a:solidFill>
              </a:rPr>
              <a:t>A</a:t>
            </a:r>
            <a:r>
              <a:rPr lang="en-US" sz="2400" dirty="0" err="1">
                <a:solidFill>
                  <a:srgbClr val="333333"/>
                </a:solidFill>
              </a:rPr>
              <a:t>sie</a:t>
            </a:r>
            <a:r>
              <a:rPr lang="en-US" sz="2400" dirty="0">
                <a:solidFill>
                  <a:srgbClr val="333333"/>
                </a:solidFill>
              </a:rPr>
              <a:t> </a:t>
            </a:r>
            <a:r>
              <a:rPr lang="en-US" sz="2400" dirty="0" err="1">
                <a:solidFill>
                  <a:srgbClr val="333333"/>
                </a:solidFill>
              </a:rPr>
              <a:t>Pacifique</a:t>
            </a:r>
            <a:endParaRPr lang="en-US" sz="2400" dirty="0">
              <a:solidFill>
                <a:srgbClr val="333333"/>
              </a:solidFill>
            </a:endParaRPr>
          </a:p>
          <a:p>
            <a:pPr marL="200526" indent="-200526" algn="just">
              <a:buFontTx/>
              <a:buChar char="•"/>
              <a:defRPr sz="2000" b="1">
                <a:solidFill>
                  <a:schemeClr val="accent1"/>
                </a:solidFill>
              </a:defRPr>
            </a:pPr>
            <a:r>
              <a:rPr lang="en-US" sz="2400" dirty="0">
                <a:solidFill>
                  <a:schemeClr val="accent1"/>
                </a:solidFill>
              </a:rPr>
              <a:t>12,5 %</a:t>
            </a:r>
            <a:r>
              <a:rPr lang="en-US" sz="2400" b="1" dirty="0">
                <a:solidFill>
                  <a:schemeClr val="accent1"/>
                </a:solidFill>
              </a:rPr>
              <a:t>	</a:t>
            </a:r>
            <a:r>
              <a:rPr lang="en-US" sz="2400" b="1" dirty="0">
                <a:solidFill>
                  <a:srgbClr val="333333"/>
                </a:solidFill>
              </a:rPr>
              <a:t>Groupe E</a:t>
            </a:r>
            <a:r>
              <a:rPr lang="en-US" sz="2400" dirty="0">
                <a:solidFill>
                  <a:srgbClr val="333333"/>
                </a:solidFill>
              </a:rPr>
              <a:t>urope de </a:t>
            </a:r>
            <a:r>
              <a:rPr lang="en-US" sz="2400" dirty="0" err="1">
                <a:solidFill>
                  <a:srgbClr val="333333"/>
                </a:solidFill>
              </a:rPr>
              <a:t>l’Est</a:t>
            </a:r>
            <a:endParaRPr lang="en-US" sz="2400" dirty="0">
              <a:solidFill>
                <a:srgbClr val="333333"/>
              </a:solidFill>
            </a:endParaRPr>
          </a:p>
          <a:p>
            <a:pPr marL="200526" indent="-200526" algn="just">
              <a:buFontTx/>
              <a:buChar char="•"/>
              <a:defRPr sz="2000" b="1">
                <a:solidFill>
                  <a:schemeClr val="accent1"/>
                </a:solidFill>
              </a:defRPr>
            </a:pPr>
            <a:r>
              <a:rPr lang="en-US" sz="2400" dirty="0">
                <a:solidFill>
                  <a:schemeClr val="accent1"/>
                </a:solidFill>
              </a:rPr>
              <a:t>19 %	</a:t>
            </a:r>
            <a:r>
              <a:rPr lang="en-US" sz="2400" b="1" dirty="0">
                <a:solidFill>
                  <a:schemeClr val="accent1"/>
                </a:solidFill>
              </a:rPr>
              <a:t>	</a:t>
            </a:r>
            <a:r>
              <a:rPr lang="en-US" sz="2400" b="1" dirty="0">
                <a:solidFill>
                  <a:srgbClr val="333333"/>
                </a:solidFill>
              </a:rPr>
              <a:t>G</a:t>
            </a:r>
            <a:r>
              <a:rPr lang="en-US" sz="2400" dirty="0">
                <a:solidFill>
                  <a:srgbClr val="333333"/>
                </a:solidFill>
              </a:rPr>
              <a:t>roupe de </a:t>
            </a:r>
            <a:r>
              <a:rPr lang="en-US" sz="2400" dirty="0" err="1">
                <a:solidFill>
                  <a:srgbClr val="333333"/>
                </a:solidFill>
              </a:rPr>
              <a:t>l’Amérique</a:t>
            </a:r>
            <a:r>
              <a:rPr lang="en-US" sz="2400" dirty="0">
                <a:solidFill>
                  <a:srgbClr val="333333"/>
                </a:solidFill>
              </a:rPr>
              <a:t> </a:t>
            </a:r>
            <a:r>
              <a:rPr lang="en-US" sz="2400" dirty="0" err="1">
                <a:solidFill>
                  <a:srgbClr val="333333"/>
                </a:solidFill>
              </a:rPr>
              <a:t>Latine</a:t>
            </a:r>
            <a:r>
              <a:rPr lang="en-US" sz="2400" dirty="0">
                <a:solidFill>
                  <a:srgbClr val="333333"/>
                </a:solidFill>
              </a:rPr>
              <a:t> et des </a:t>
            </a:r>
            <a:r>
              <a:rPr lang="en-US" sz="2400" dirty="0" err="1">
                <a:solidFill>
                  <a:srgbClr val="333333"/>
                </a:solidFill>
              </a:rPr>
              <a:t>Caraïbes</a:t>
            </a:r>
            <a:endParaRPr lang="en-US" sz="2400" dirty="0">
              <a:solidFill>
                <a:srgbClr val="333333"/>
              </a:solidFill>
            </a:endParaRPr>
          </a:p>
          <a:p>
            <a:pPr marL="200526" indent="-200526" algn="just">
              <a:buFontTx/>
              <a:buChar char="•"/>
              <a:defRPr sz="2000" b="1">
                <a:solidFill>
                  <a:schemeClr val="accent1"/>
                </a:solidFill>
              </a:defRPr>
            </a:pPr>
            <a:r>
              <a:rPr lang="en-US" sz="2400" dirty="0">
                <a:solidFill>
                  <a:schemeClr val="accent1"/>
                </a:solidFill>
              </a:rPr>
              <a:t>30 %	</a:t>
            </a:r>
            <a:r>
              <a:rPr lang="en-US" sz="2400" b="1" dirty="0">
                <a:solidFill>
                  <a:schemeClr val="accent1"/>
                </a:solidFill>
              </a:rPr>
              <a:t>	</a:t>
            </a:r>
            <a:r>
              <a:rPr lang="en-US" sz="2400" b="1" dirty="0">
                <a:solidFill>
                  <a:srgbClr val="333333"/>
                </a:solidFill>
              </a:rPr>
              <a:t>Groupe </a:t>
            </a:r>
            <a:r>
              <a:rPr lang="en-US" sz="2400" dirty="0" err="1">
                <a:solidFill>
                  <a:srgbClr val="333333"/>
                </a:solidFill>
              </a:rPr>
              <a:t>d'Europe</a:t>
            </a:r>
            <a:r>
              <a:rPr lang="en-US" sz="2400" dirty="0">
                <a:solidFill>
                  <a:srgbClr val="333333"/>
                </a:solidFill>
              </a:rPr>
              <a:t> </a:t>
            </a:r>
            <a:r>
              <a:rPr lang="en-US" sz="2400" dirty="0" err="1">
                <a:solidFill>
                  <a:srgbClr val="333333"/>
                </a:solidFill>
              </a:rPr>
              <a:t>occidentale</a:t>
            </a:r>
            <a:r>
              <a:rPr lang="en-US" sz="2400" dirty="0">
                <a:solidFill>
                  <a:srgbClr val="333333"/>
                </a:solidFill>
              </a:rPr>
              <a:t> et </a:t>
            </a:r>
            <a:r>
              <a:rPr lang="en-US" sz="2400" dirty="0" err="1">
                <a:solidFill>
                  <a:srgbClr val="333333"/>
                </a:solidFill>
              </a:rPr>
              <a:t>autres</a:t>
            </a:r>
            <a:endParaRPr lang="en-US" sz="2400" dirty="0">
              <a:solidFill>
                <a:srgbClr val="333333"/>
              </a:solidFill>
            </a:endParaRPr>
          </a:p>
        </p:txBody>
      </p:sp>
    </p:spTree>
    <p:extLst>
      <p:ext uri="{BB962C8B-B14F-4D97-AF65-F5344CB8AC3E}">
        <p14:creationId xmlns:p14="http://schemas.microsoft.com/office/powerpoint/2010/main" val="4116190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fr-CA" sz="2800" b="1" dirty="0">
                <a:solidFill>
                  <a:schemeClr val="accent1">
                    <a:lumMod val="75000"/>
                  </a:schemeClr>
                </a:solidFill>
              </a:rPr>
              <a:t>Que sont les</a:t>
            </a:r>
            <a:r>
              <a:rPr sz="2800" b="1" dirty="0">
                <a:solidFill>
                  <a:schemeClr val="accent1">
                    <a:lumMod val="75000"/>
                  </a:schemeClr>
                </a:solidFill>
              </a:rPr>
              <a:t> proc</a:t>
            </a:r>
            <a:r>
              <a:rPr lang="fr-CA" sz="2800" b="1" dirty="0">
                <a:solidFill>
                  <a:schemeClr val="accent1">
                    <a:lumMod val="75000"/>
                  </a:schemeClr>
                </a:solidFill>
              </a:rPr>
              <a:t>é</a:t>
            </a:r>
            <a:r>
              <a:rPr sz="2800" b="1" dirty="0" err="1">
                <a:solidFill>
                  <a:schemeClr val="accent1">
                    <a:lumMod val="75000"/>
                  </a:schemeClr>
                </a:solidFill>
              </a:rPr>
              <a:t>dures</a:t>
            </a:r>
            <a:r>
              <a:rPr lang="fr-CA" sz="2800" b="1" dirty="0">
                <a:solidFill>
                  <a:schemeClr val="accent1">
                    <a:lumMod val="75000"/>
                  </a:schemeClr>
                </a:solidFill>
              </a:rPr>
              <a:t> spéciales </a:t>
            </a:r>
            <a:r>
              <a:rPr sz="2800" b="1" dirty="0">
                <a:solidFill>
                  <a:schemeClr val="accent1">
                    <a:lumMod val="75000"/>
                  </a:schemeClr>
                </a:solidFill>
              </a:rPr>
              <a:t>?</a:t>
            </a:r>
            <a:br>
              <a:rPr dirty="0"/>
            </a:br>
            <a:endParaRPr dirty="0"/>
          </a:p>
        </p:txBody>
      </p:sp>
      <p:sp>
        <p:nvSpPr>
          <p:cNvPr id="7" name="Shape 68"/>
          <p:cNvSpPr txBox="1">
            <a:spLocks/>
          </p:cNvSpPr>
          <p:nvPr/>
        </p:nvSpPr>
        <p:spPr>
          <a:xfrm>
            <a:off x="827087" y="970830"/>
            <a:ext cx="10358655" cy="51008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defTabSz="438911">
              <a:spcBef>
                <a:spcPts val="500"/>
              </a:spcBef>
              <a:buFontTx/>
              <a:buNone/>
              <a:defRPr sz="1919">
                <a:solidFill>
                  <a:srgbClr val="000000"/>
                </a:solidFill>
              </a:defRPr>
            </a:pPr>
            <a:r>
              <a:rPr lang="en-GB" sz="2200" dirty="0">
                <a:solidFill>
                  <a:schemeClr val="accent1"/>
                </a:solidFill>
              </a:rPr>
              <a:t>57</a:t>
            </a:r>
            <a:r>
              <a:rPr lang="en-GB" sz="2200" dirty="0">
                <a:solidFill>
                  <a:srgbClr val="000000"/>
                </a:solidFill>
              </a:rPr>
              <a:t> </a:t>
            </a:r>
            <a:r>
              <a:rPr lang="en-GB" sz="2200" dirty="0" err="1">
                <a:solidFill>
                  <a:srgbClr val="000000"/>
                </a:solidFill>
              </a:rPr>
              <a:t>mandats</a:t>
            </a:r>
            <a:r>
              <a:rPr lang="en-GB" sz="2200" dirty="0">
                <a:solidFill>
                  <a:srgbClr val="000000"/>
                </a:solidFill>
              </a:rPr>
              <a:t> </a:t>
            </a:r>
            <a:r>
              <a:rPr lang="en-GB" sz="2200" dirty="0" err="1">
                <a:solidFill>
                  <a:schemeClr val="accent1"/>
                </a:solidFill>
              </a:rPr>
              <a:t>thématiques</a:t>
            </a:r>
            <a:r>
              <a:rPr lang="en-GB" sz="2200" dirty="0">
                <a:solidFill>
                  <a:srgbClr val="000000"/>
                </a:solidFill>
              </a:rPr>
              <a:t> et </a:t>
            </a:r>
            <a:r>
              <a:rPr lang="en-GB" sz="2200" dirty="0">
                <a:solidFill>
                  <a:schemeClr val="accent1"/>
                </a:solidFill>
              </a:rPr>
              <a:t>par pays</a:t>
            </a:r>
            <a:r>
              <a:rPr lang="en-GB" sz="2200" dirty="0">
                <a:solidFill>
                  <a:srgbClr val="000000"/>
                </a:solidFill>
              </a:rPr>
              <a:t> </a:t>
            </a:r>
          </a:p>
          <a:p>
            <a:pPr marL="0" indent="0" algn="just" defTabSz="438911">
              <a:spcBef>
                <a:spcPts val="500"/>
              </a:spcBef>
              <a:buFontTx/>
              <a:buNone/>
              <a:defRPr sz="672">
                <a:solidFill>
                  <a:srgbClr val="000000"/>
                </a:solidFill>
              </a:defRPr>
            </a:pPr>
            <a:endParaRPr lang="en-GB" sz="2200" dirty="0">
              <a:solidFill>
                <a:srgbClr val="000000"/>
              </a:solidFill>
            </a:endParaRPr>
          </a:p>
          <a:p>
            <a:pPr marL="0" indent="0" algn="just" defTabSz="438911">
              <a:spcBef>
                <a:spcPts val="500"/>
              </a:spcBef>
              <a:buFontTx/>
              <a:buNone/>
              <a:defRPr sz="1919" b="1">
                <a:solidFill>
                  <a:schemeClr val="accent1"/>
                </a:solidFill>
              </a:defRPr>
            </a:pPr>
            <a:r>
              <a:rPr lang="en-GB" sz="2400" b="1" dirty="0" err="1">
                <a:solidFill>
                  <a:schemeClr val="accent1"/>
                </a:solidFill>
              </a:rPr>
              <a:t>Mandats</a:t>
            </a:r>
            <a:r>
              <a:rPr lang="en-GB" sz="2400" b="1" dirty="0">
                <a:solidFill>
                  <a:schemeClr val="accent1"/>
                </a:solidFill>
              </a:rPr>
              <a:t> </a:t>
            </a:r>
            <a:r>
              <a:rPr lang="en-GB" sz="2400" b="1" dirty="0" err="1">
                <a:solidFill>
                  <a:schemeClr val="accent1"/>
                </a:solidFill>
              </a:rPr>
              <a:t>thématiques</a:t>
            </a:r>
            <a:r>
              <a:rPr lang="en-GB" sz="2400" b="1" dirty="0">
                <a:solidFill>
                  <a:schemeClr val="accent1"/>
                </a:solidFill>
              </a:rPr>
              <a:t> (44)</a:t>
            </a:r>
          </a:p>
          <a:p>
            <a:pPr marL="0" indent="0" algn="just" defTabSz="438911">
              <a:spcBef>
                <a:spcPts val="500"/>
              </a:spcBef>
              <a:buFontTx/>
              <a:buNone/>
              <a:defRPr sz="1919" b="1">
                <a:solidFill>
                  <a:schemeClr val="accent1"/>
                </a:solidFill>
              </a:defRPr>
            </a:pPr>
            <a:r>
              <a:rPr lang="en-GB" sz="2200" b="1" dirty="0">
                <a:solidFill>
                  <a:schemeClr val="accent1"/>
                </a:solidFill>
              </a:rPr>
              <a:t>Droits civils et politiques (14): </a:t>
            </a:r>
            <a:r>
              <a:rPr lang="en-GB" sz="2200" dirty="0">
                <a:solidFill>
                  <a:srgbClr val="000000"/>
                </a:solidFill>
              </a:rPr>
              <a:t>torture | </a:t>
            </a:r>
            <a:r>
              <a:rPr lang="en-GB" sz="2200" dirty="0" err="1">
                <a:solidFill>
                  <a:srgbClr val="000000"/>
                </a:solidFill>
              </a:rPr>
              <a:t>exécutions</a:t>
            </a:r>
            <a:r>
              <a:rPr lang="en-GB" sz="2200" dirty="0">
                <a:solidFill>
                  <a:srgbClr val="000000"/>
                </a:solidFill>
              </a:rPr>
              <a:t> | </a:t>
            </a:r>
            <a:r>
              <a:rPr lang="en-GB" sz="2200" dirty="0" err="1">
                <a:solidFill>
                  <a:srgbClr val="000000"/>
                </a:solidFill>
              </a:rPr>
              <a:t>liberté</a:t>
            </a:r>
            <a:r>
              <a:rPr lang="en-GB" sz="2200" dirty="0">
                <a:solidFill>
                  <a:srgbClr val="000000"/>
                </a:solidFill>
              </a:rPr>
              <a:t> </a:t>
            </a:r>
            <a:r>
              <a:rPr lang="en-GB" sz="2200" dirty="0" err="1">
                <a:solidFill>
                  <a:srgbClr val="000000"/>
                </a:solidFill>
              </a:rPr>
              <a:t>d’expression</a:t>
            </a:r>
            <a:r>
              <a:rPr lang="en-GB" sz="2200" dirty="0">
                <a:solidFill>
                  <a:srgbClr val="000000"/>
                </a:solidFill>
              </a:rPr>
              <a:t> | </a:t>
            </a:r>
            <a:r>
              <a:rPr lang="en-GB" sz="2200" dirty="0" err="1">
                <a:solidFill>
                  <a:srgbClr val="000000"/>
                </a:solidFill>
              </a:rPr>
              <a:t>liberté</a:t>
            </a:r>
            <a:r>
              <a:rPr lang="en-GB" sz="2200" dirty="0">
                <a:solidFill>
                  <a:srgbClr val="000000"/>
                </a:solidFill>
              </a:rPr>
              <a:t> de religion </a:t>
            </a:r>
            <a:r>
              <a:rPr lang="en-GB" sz="2200" dirty="0" err="1">
                <a:solidFill>
                  <a:srgbClr val="000000"/>
                </a:solidFill>
              </a:rPr>
              <a:t>ou</a:t>
            </a:r>
            <a:r>
              <a:rPr lang="en-GB" sz="2200" dirty="0">
                <a:solidFill>
                  <a:srgbClr val="000000"/>
                </a:solidFill>
              </a:rPr>
              <a:t> conviction | </a:t>
            </a:r>
            <a:r>
              <a:rPr lang="en-GB" sz="2200" dirty="0" err="1">
                <a:solidFill>
                  <a:srgbClr val="000000"/>
                </a:solidFill>
              </a:rPr>
              <a:t>indépendance</a:t>
            </a:r>
            <a:r>
              <a:rPr lang="en-GB" sz="2200" dirty="0">
                <a:solidFill>
                  <a:srgbClr val="000000"/>
                </a:solidFill>
              </a:rPr>
              <a:t> des </a:t>
            </a:r>
            <a:r>
              <a:rPr lang="en-GB" sz="2200" dirty="0" err="1">
                <a:solidFill>
                  <a:srgbClr val="000000"/>
                </a:solidFill>
              </a:rPr>
              <a:t>juges</a:t>
            </a:r>
            <a:r>
              <a:rPr lang="en-GB" sz="2200" dirty="0">
                <a:solidFill>
                  <a:srgbClr val="000000"/>
                </a:solidFill>
              </a:rPr>
              <a:t> et avocats | </a:t>
            </a:r>
            <a:r>
              <a:rPr lang="en-GB" sz="2200" dirty="0" err="1">
                <a:solidFill>
                  <a:srgbClr val="000000"/>
                </a:solidFill>
              </a:rPr>
              <a:t>racisme</a:t>
            </a:r>
            <a:r>
              <a:rPr lang="en-GB" sz="2200" dirty="0">
                <a:solidFill>
                  <a:srgbClr val="000000"/>
                </a:solidFill>
              </a:rPr>
              <a:t> | </a:t>
            </a:r>
            <a:r>
              <a:rPr lang="en-GB" sz="2200" dirty="0" err="1">
                <a:solidFill>
                  <a:srgbClr val="000000"/>
                </a:solidFill>
              </a:rPr>
              <a:t>terrorisme</a:t>
            </a:r>
            <a:r>
              <a:rPr lang="en-GB" sz="2200" dirty="0">
                <a:solidFill>
                  <a:srgbClr val="000000"/>
                </a:solidFill>
              </a:rPr>
              <a:t> | </a:t>
            </a:r>
            <a:r>
              <a:rPr lang="en-GB" sz="2200" dirty="0" err="1">
                <a:solidFill>
                  <a:srgbClr val="000000"/>
                </a:solidFill>
              </a:rPr>
              <a:t>défenseurs</a:t>
            </a:r>
            <a:r>
              <a:rPr lang="en-GB" sz="2200" dirty="0">
                <a:solidFill>
                  <a:srgbClr val="000000"/>
                </a:solidFill>
              </a:rPr>
              <a:t> des droits de </a:t>
            </a:r>
            <a:r>
              <a:rPr lang="en-GB" sz="2200" dirty="0" err="1">
                <a:solidFill>
                  <a:srgbClr val="000000"/>
                </a:solidFill>
              </a:rPr>
              <a:t>l’homme</a:t>
            </a:r>
            <a:r>
              <a:rPr lang="en-GB" sz="2200" dirty="0">
                <a:solidFill>
                  <a:srgbClr val="000000"/>
                </a:solidFill>
              </a:rPr>
              <a:t> | </a:t>
            </a:r>
            <a:r>
              <a:rPr lang="en-GB" sz="2200" dirty="0" err="1">
                <a:solidFill>
                  <a:srgbClr val="000000"/>
                </a:solidFill>
              </a:rPr>
              <a:t>réunion</a:t>
            </a:r>
            <a:r>
              <a:rPr lang="en-GB" sz="2200" dirty="0">
                <a:solidFill>
                  <a:srgbClr val="000000"/>
                </a:solidFill>
              </a:rPr>
              <a:t> </a:t>
            </a:r>
            <a:r>
              <a:rPr lang="en-GB" sz="2200" dirty="0" err="1">
                <a:solidFill>
                  <a:srgbClr val="000000"/>
                </a:solidFill>
              </a:rPr>
              <a:t>pacifique</a:t>
            </a:r>
            <a:r>
              <a:rPr lang="en-GB" sz="2200" dirty="0">
                <a:solidFill>
                  <a:srgbClr val="000000"/>
                </a:solidFill>
              </a:rPr>
              <a:t> | </a:t>
            </a:r>
            <a:r>
              <a:rPr lang="en-GB" sz="2200" dirty="0" err="1">
                <a:solidFill>
                  <a:srgbClr val="000000"/>
                </a:solidFill>
              </a:rPr>
              <a:t>vérité</a:t>
            </a:r>
            <a:r>
              <a:rPr lang="en-GB" sz="2200" dirty="0">
                <a:solidFill>
                  <a:srgbClr val="000000"/>
                </a:solidFill>
              </a:rPr>
              <a:t>, justice et </a:t>
            </a:r>
            <a:r>
              <a:rPr lang="en-GB" sz="2200" dirty="0" err="1">
                <a:solidFill>
                  <a:srgbClr val="000000"/>
                </a:solidFill>
              </a:rPr>
              <a:t>réparation</a:t>
            </a:r>
            <a:r>
              <a:rPr lang="en-GB" sz="2200" dirty="0">
                <a:solidFill>
                  <a:srgbClr val="000000"/>
                </a:solidFill>
              </a:rPr>
              <a:t> | vie </a:t>
            </a:r>
            <a:r>
              <a:rPr lang="en-GB" sz="2200" dirty="0" err="1">
                <a:solidFill>
                  <a:srgbClr val="000000"/>
                </a:solidFill>
              </a:rPr>
              <a:t>privé</a:t>
            </a:r>
            <a:r>
              <a:rPr lang="en-GB" sz="2200" dirty="0">
                <a:solidFill>
                  <a:srgbClr val="000000"/>
                </a:solidFill>
              </a:rPr>
              <a:t> | </a:t>
            </a:r>
            <a:r>
              <a:rPr lang="en-GB" sz="2200" dirty="0" err="1">
                <a:solidFill>
                  <a:srgbClr val="000000"/>
                </a:solidFill>
              </a:rPr>
              <a:t>mesures</a:t>
            </a:r>
            <a:r>
              <a:rPr lang="en-GB" sz="2200" dirty="0">
                <a:solidFill>
                  <a:srgbClr val="000000"/>
                </a:solidFill>
              </a:rPr>
              <a:t> </a:t>
            </a:r>
            <a:r>
              <a:rPr lang="en-GB" sz="2200" dirty="0" err="1">
                <a:solidFill>
                  <a:srgbClr val="000000"/>
                </a:solidFill>
              </a:rPr>
              <a:t>coercitives</a:t>
            </a:r>
            <a:r>
              <a:rPr lang="en-GB" sz="2200" dirty="0">
                <a:solidFill>
                  <a:srgbClr val="000000"/>
                </a:solidFill>
              </a:rPr>
              <a:t> </a:t>
            </a:r>
            <a:r>
              <a:rPr lang="en-GB" sz="2200" dirty="0" err="1">
                <a:solidFill>
                  <a:srgbClr val="000000"/>
                </a:solidFill>
              </a:rPr>
              <a:t>unilatérales</a:t>
            </a:r>
            <a:r>
              <a:rPr lang="en-GB" sz="2200" dirty="0">
                <a:solidFill>
                  <a:srgbClr val="000000"/>
                </a:solidFill>
              </a:rPr>
              <a:t> | detention </a:t>
            </a:r>
            <a:r>
              <a:rPr lang="en-GB" sz="2200" dirty="0" err="1">
                <a:solidFill>
                  <a:srgbClr val="000000"/>
                </a:solidFill>
              </a:rPr>
              <a:t>arbitraire</a:t>
            </a:r>
            <a:r>
              <a:rPr lang="en-GB" sz="2200" dirty="0">
                <a:solidFill>
                  <a:srgbClr val="000000"/>
                </a:solidFill>
              </a:rPr>
              <a:t> | </a:t>
            </a:r>
            <a:r>
              <a:rPr lang="en-GB" sz="2200" dirty="0" err="1">
                <a:solidFill>
                  <a:srgbClr val="000000"/>
                </a:solidFill>
              </a:rPr>
              <a:t>disparitions</a:t>
            </a:r>
            <a:endParaRPr lang="en-GB" sz="2200" dirty="0">
              <a:solidFill>
                <a:srgbClr val="000000"/>
              </a:solidFill>
            </a:endParaRPr>
          </a:p>
          <a:p>
            <a:pPr marL="0" indent="0" algn="just" defTabSz="438911">
              <a:spcBef>
                <a:spcPts val="500"/>
              </a:spcBef>
              <a:buFontTx/>
              <a:buNone/>
              <a:defRPr sz="1919" b="1">
                <a:solidFill>
                  <a:schemeClr val="accent1"/>
                </a:solidFill>
              </a:defRPr>
            </a:pPr>
            <a:r>
              <a:rPr lang="en-GB" sz="2200" b="1" dirty="0">
                <a:solidFill>
                  <a:schemeClr val="accent1"/>
                </a:solidFill>
              </a:rPr>
              <a:t>Droits </a:t>
            </a:r>
            <a:r>
              <a:rPr lang="en-GB" sz="2200" b="1" dirty="0" err="1">
                <a:solidFill>
                  <a:schemeClr val="accent1"/>
                </a:solidFill>
              </a:rPr>
              <a:t>économiques</a:t>
            </a:r>
            <a:r>
              <a:rPr lang="en-GB" sz="2200" b="1" dirty="0">
                <a:solidFill>
                  <a:schemeClr val="accent1"/>
                </a:solidFill>
              </a:rPr>
              <a:t>, </a:t>
            </a:r>
            <a:r>
              <a:rPr lang="en-GB" sz="2200" b="1" dirty="0" err="1">
                <a:solidFill>
                  <a:schemeClr val="accent1"/>
                </a:solidFill>
              </a:rPr>
              <a:t>sociaux</a:t>
            </a:r>
            <a:r>
              <a:rPr lang="en-GB" sz="2200" b="1" dirty="0">
                <a:solidFill>
                  <a:schemeClr val="accent1"/>
                </a:solidFill>
              </a:rPr>
              <a:t>, et </a:t>
            </a:r>
            <a:r>
              <a:rPr lang="en-GB" sz="2200" b="1" dirty="0" err="1">
                <a:solidFill>
                  <a:schemeClr val="accent1"/>
                </a:solidFill>
              </a:rPr>
              <a:t>culturels</a:t>
            </a:r>
            <a:r>
              <a:rPr lang="en-GB" sz="2200" b="1" dirty="0">
                <a:solidFill>
                  <a:schemeClr val="accent1"/>
                </a:solidFill>
              </a:rPr>
              <a:t> (14): </a:t>
            </a:r>
            <a:r>
              <a:rPr lang="en-GB" sz="2200" b="1" dirty="0">
                <a:solidFill>
                  <a:srgbClr val="000000"/>
                </a:solidFill>
              </a:rPr>
              <a:t>alimentation </a:t>
            </a:r>
            <a:r>
              <a:rPr lang="en-GB" sz="2200" dirty="0">
                <a:solidFill>
                  <a:srgbClr val="000000"/>
                </a:solidFill>
              </a:rPr>
              <a:t>| santé | </a:t>
            </a:r>
            <a:r>
              <a:rPr lang="en-GB" sz="2200" dirty="0" err="1">
                <a:solidFill>
                  <a:srgbClr val="000000"/>
                </a:solidFill>
              </a:rPr>
              <a:t>éducation</a:t>
            </a:r>
            <a:r>
              <a:rPr lang="en-GB" sz="2200" dirty="0">
                <a:solidFill>
                  <a:srgbClr val="000000"/>
                </a:solidFill>
              </a:rPr>
              <a:t> | </a:t>
            </a:r>
            <a:r>
              <a:rPr lang="en-GB" sz="2200" dirty="0" err="1">
                <a:solidFill>
                  <a:srgbClr val="000000"/>
                </a:solidFill>
              </a:rPr>
              <a:t>logement</a:t>
            </a:r>
            <a:r>
              <a:rPr lang="en-GB" sz="2200" dirty="0">
                <a:solidFill>
                  <a:srgbClr val="000000"/>
                </a:solidFill>
              </a:rPr>
              <a:t> | substances </a:t>
            </a:r>
            <a:r>
              <a:rPr lang="en-GB" sz="2200" dirty="0" err="1">
                <a:solidFill>
                  <a:srgbClr val="000000"/>
                </a:solidFill>
              </a:rPr>
              <a:t>dangereuses</a:t>
            </a:r>
            <a:r>
              <a:rPr lang="en-GB" sz="2200" dirty="0">
                <a:solidFill>
                  <a:srgbClr val="000000"/>
                </a:solidFill>
              </a:rPr>
              <a:t> | </a:t>
            </a:r>
            <a:r>
              <a:rPr lang="en-GB" sz="2200" dirty="0" err="1">
                <a:solidFill>
                  <a:srgbClr val="000000"/>
                </a:solidFill>
              </a:rPr>
              <a:t>environnement</a:t>
            </a:r>
            <a:r>
              <a:rPr lang="en-GB" sz="2200" dirty="0">
                <a:solidFill>
                  <a:srgbClr val="000000"/>
                </a:solidFill>
              </a:rPr>
              <a:t> | </a:t>
            </a:r>
            <a:r>
              <a:rPr lang="en-GB" sz="2200" dirty="0" err="1">
                <a:solidFill>
                  <a:srgbClr val="000000"/>
                </a:solidFill>
              </a:rPr>
              <a:t>pauvreté</a:t>
            </a:r>
            <a:r>
              <a:rPr lang="en-GB" sz="2200" dirty="0">
                <a:solidFill>
                  <a:srgbClr val="000000"/>
                </a:solidFill>
              </a:rPr>
              <a:t> | </a:t>
            </a:r>
            <a:r>
              <a:rPr lang="en-GB" sz="2200" dirty="0" err="1">
                <a:solidFill>
                  <a:srgbClr val="000000"/>
                </a:solidFill>
              </a:rPr>
              <a:t>dette</a:t>
            </a:r>
            <a:r>
              <a:rPr lang="en-GB" sz="2200" dirty="0">
                <a:solidFill>
                  <a:srgbClr val="000000"/>
                </a:solidFill>
              </a:rPr>
              <a:t> </a:t>
            </a:r>
            <a:r>
              <a:rPr lang="en-GB" sz="2200" dirty="0" err="1">
                <a:solidFill>
                  <a:srgbClr val="000000"/>
                </a:solidFill>
              </a:rPr>
              <a:t>extérieure</a:t>
            </a:r>
            <a:r>
              <a:rPr lang="en-GB" sz="2200" dirty="0">
                <a:solidFill>
                  <a:srgbClr val="000000"/>
                </a:solidFill>
              </a:rPr>
              <a:t> | </a:t>
            </a:r>
            <a:r>
              <a:rPr lang="en-GB" sz="2200" dirty="0" err="1">
                <a:solidFill>
                  <a:srgbClr val="000000"/>
                </a:solidFill>
              </a:rPr>
              <a:t>ordre</a:t>
            </a:r>
            <a:r>
              <a:rPr lang="en-GB" sz="2200" dirty="0">
                <a:solidFill>
                  <a:srgbClr val="000000"/>
                </a:solidFill>
              </a:rPr>
              <a:t> international | </a:t>
            </a:r>
            <a:r>
              <a:rPr lang="en-GB" sz="2200" dirty="0" err="1">
                <a:solidFill>
                  <a:srgbClr val="000000"/>
                </a:solidFill>
              </a:rPr>
              <a:t>solidarité</a:t>
            </a:r>
            <a:r>
              <a:rPr lang="en-GB" sz="2200" dirty="0">
                <a:solidFill>
                  <a:srgbClr val="000000"/>
                </a:solidFill>
              </a:rPr>
              <a:t> </a:t>
            </a:r>
            <a:r>
              <a:rPr lang="en-GB" sz="2200" dirty="0" err="1">
                <a:solidFill>
                  <a:srgbClr val="000000"/>
                </a:solidFill>
              </a:rPr>
              <a:t>internationale</a:t>
            </a:r>
            <a:r>
              <a:rPr lang="en-GB" sz="2200" dirty="0">
                <a:solidFill>
                  <a:srgbClr val="000000"/>
                </a:solidFill>
              </a:rPr>
              <a:t> | </a:t>
            </a:r>
            <a:r>
              <a:rPr lang="en-GB" sz="2200" dirty="0" err="1">
                <a:solidFill>
                  <a:srgbClr val="000000"/>
                </a:solidFill>
              </a:rPr>
              <a:t>eau</a:t>
            </a:r>
            <a:r>
              <a:rPr lang="en-GB" sz="2200" dirty="0">
                <a:solidFill>
                  <a:srgbClr val="000000"/>
                </a:solidFill>
              </a:rPr>
              <a:t> potable et </a:t>
            </a:r>
            <a:r>
              <a:rPr lang="en-GB" sz="2200" dirty="0" err="1">
                <a:solidFill>
                  <a:srgbClr val="000000"/>
                </a:solidFill>
              </a:rPr>
              <a:t>assainissement</a:t>
            </a:r>
            <a:r>
              <a:rPr lang="en-GB" sz="2200" dirty="0">
                <a:solidFill>
                  <a:srgbClr val="000000"/>
                </a:solidFill>
              </a:rPr>
              <a:t> | droits </a:t>
            </a:r>
            <a:r>
              <a:rPr lang="en-GB" sz="2200" dirty="0" err="1">
                <a:solidFill>
                  <a:srgbClr val="000000"/>
                </a:solidFill>
              </a:rPr>
              <a:t>culturels</a:t>
            </a:r>
            <a:r>
              <a:rPr lang="en-GB" sz="2200" dirty="0">
                <a:solidFill>
                  <a:srgbClr val="000000"/>
                </a:solidFill>
              </a:rPr>
              <a:t> | </a:t>
            </a:r>
            <a:r>
              <a:rPr lang="en-GB" sz="2200" dirty="0" err="1">
                <a:solidFill>
                  <a:srgbClr val="000000"/>
                </a:solidFill>
              </a:rPr>
              <a:t>développement</a:t>
            </a:r>
            <a:r>
              <a:rPr lang="en-GB" sz="2200" dirty="0">
                <a:solidFill>
                  <a:srgbClr val="000000"/>
                </a:solidFill>
              </a:rPr>
              <a:t> | </a:t>
            </a:r>
            <a:r>
              <a:rPr lang="en-GB" sz="2200" dirty="0" err="1">
                <a:solidFill>
                  <a:srgbClr val="000000"/>
                </a:solidFill>
              </a:rPr>
              <a:t>entreprises</a:t>
            </a:r>
            <a:endParaRPr lang="en-GB" sz="2200" dirty="0">
              <a:solidFill>
                <a:srgbClr val="000000"/>
              </a:solidFill>
            </a:endParaRPr>
          </a:p>
          <a:p>
            <a:pPr marL="0" indent="0" algn="just" defTabSz="438911">
              <a:spcBef>
                <a:spcPts val="500"/>
              </a:spcBef>
              <a:buFontTx/>
              <a:buNone/>
              <a:defRPr sz="1919" b="1">
                <a:solidFill>
                  <a:schemeClr val="accent1"/>
                </a:solidFill>
              </a:defRPr>
            </a:pPr>
            <a:r>
              <a:rPr lang="en-GB" sz="2200" b="1" dirty="0" err="1">
                <a:solidFill>
                  <a:schemeClr val="accent1"/>
                </a:solidFill>
              </a:rPr>
              <a:t>Groupes</a:t>
            </a:r>
            <a:r>
              <a:rPr lang="en-GB" sz="2200" b="1" dirty="0">
                <a:solidFill>
                  <a:schemeClr val="accent1"/>
                </a:solidFill>
              </a:rPr>
              <a:t> </a:t>
            </a:r>
            <a:r>
              <a:rPr lang="en-GB" sz="2200" b="1" dirty="0" err="1">
                <a:solidFill>
                  <a:schemeClr val="accent1"/>
                </a:solidFill>
              </a:rPr>
              <a:t>spécifiques</a:t>
            </a:r>
            <a:r>
              <a:rPr lang="en-GB" sz="2200" b="1" dirty="0">
                <a:solidFill>
                  <a:schemeClr val="accent1"/>
                </a:solidFill>
              </a:rPr>
              <a:t> (16): </a:t>
            </a:r>
            <a:r>
              <a:rPr lang="en-GB" sz="2200" dirty="0">
                <a:solidFill>
                  <a:srgbClr val="000000"/>
                </a:solidFill>
              </a:rPr>
              <a:t>migrants | </a:t>
            </a:r>
            <a:r>
              <a:rPr lang="en-GB" sz="2200" dirty="0" err="1">
                <a:solidFill>
                  <a:srgbClr val="000000"/>
                </a:solidFill>
              </a:rPr>
              <a:t>personnes</a:t>
            </a:r>
            <a:r>
              <a:rPr lang="en-GB" sz="2200" dirty="0">
                <a:solidFill>
                  <a:srgbClr val="000000"/>
                </a:solidFill>
              </a:rPr>
              <a:t> </a:t>
            </a:r>
            <a:r>
              <a:rPr lang="en-GB" sz="2200" dirty="0" err="1">
                <a:solidFill>
                  <a:srgbClr val="000000"/>
                </a:solidFill>
              </a:rPr>
              <a:t>déplacées</a:t>
            </a:r>
            <a:r>
              <a:rPr lang="en-GB" sz="2200" dirty="0">
                <a:solidFill>
                  <a:srgbClr val="000000"/>
                </a:solidFill>
              </a:rPr>
              <a:t> </a:t>
            </a:r>
            <a:r>
              <a:rPr lang="en-GB" sz="2200" dirty="0" err="1">
                <a:solidFill>
                  <a:srgbClr val="000000"/>
                </a:solidFill>
              </a:rPr>
              <a:t>dans</a:t>
            </a:r>
            <a:r>
              <a:rPr lang="en-GB" sz="2200" dirty="0">
                <a:solidFill>
                  <a:srgbClr val="000000"/>
                </a:solidFill>
              </a:rPr>
              <a:t> </a:t>
            </a:r>
            <a:r>
              <a:rPr lang="en-GB" sz="2200" dirty="0" err="1">
                <a:solidFill>
                  <a:srgbClr val="000000"/>
                </a:solidFill>
              </a:rPr>
              <a:t>leur</a:t>
            </a:r>
            <a:r>
              <a:rPr lang="en-GB" sz="2200" dirty="0">
                <a:solidFill>
                  <a:srgbClr val="000000"/>
                </a:solidFill>
              </a:rPr>
              <a:t> proper pays | violence </a:t>
            </a:r>
            <a:r>
              <a:rPr lang="en-GB" sz="2200" dirty="0" err="1">
                <a:solidFill>
                  <a:srgbClr val="000000"/>
                </a:solidFill>
              </a:rPr>
              <a:t>contre</a:t>
            </a:r>
            <a:r>
              <a:rPr lang="en-GB" sz="2200" dirty="0">
                <a:solidFill>
                  <a:srgbClr val="000000"/>
                </a:solidFill>
              </a:rPr>
              <a:t> les femmes | enfants | </a:t>
            </a:r>
            <a:r>
              <a:rPr lang="en-GB" sz="2200" dirty="0" err="1">
                <a:solidFill>
                  <a:srgbClr val="000000"/>
                </a:solidFill>
              </a:rPr>
              <a:t>minorités</a:t>
            </a:r>
            <a:r>
              <a:rPr lang="en-GB" sz="2200" dirty="0">
                <a:solidFill>
                  <a:srgbClr val="000000"/>
                </a:solidFill>
              </a:rPr>
              <a:t> | </a:t>
            </a:r>
            <a:r>
              <a:rPr lang="en-GB" sz="2200" dirty="0" err="1">
                <a:solidFill>
                  <a:srgbClr val="000000"/>
                </a:solidFill>
              </a:rPr>
              <a:t>peuples</a:t>
            </a:r>
            <a:r>
              <a:rPr lang="en-GB" sz="2200" dirty="0">
                <a:solidFill>
                  <a:srgbClr val="000000"/>
                </a:solidFill>
              </a:rPr>
              <a:t> </a:t>
            </a:r>
            <a:r>
              <a:rPr lang="en-GB" sz="2200" dirty="0" err="1">
                <a:solidFill>
                  <a:srgbClr val="000000"/>
                </a:solidFill>
              </a:rPr>
              <a:t>autochtones</a:t>
            </a:r>
            <a:r>
              <a:rPr lang="en-GB" sz="2200" dirty="0">
                <a:solidFill>
                  <a:srgbClr val="000000"/>
                </a:solidFill>
              </a:rPr>
              <a:t> | </a:t>
            </a:r>
            <a:r>
              <a:rPr lang="en-GB" sz="2200" dirty="0" err="1">
                <a:solidFill>
                  <a:srgbClr val="000000"/>
                </a:solidFill>
              </a:rPr>
              <a:t>traite</a:t>
            </a:r>
            <a:r>
              <a:rPr lang="en-GB" sz="2200" dirty="0">
                <a:solidFill>
                  <a:srgbClr val="000000"/>
                </a:solidFill>
              </a:rPr>
              <a:t> des </a:t>
            </a:r>
            <a:r>
              <a:rPr lang="en-GB" sz="2200" dirty="0" err="1">
                <a:solidFill>
                  <a:srgbClr val="000000"/>
                </a:solidFill>
              </a:rPr>
              <a:t>êtres</a:t>
            </a:r>
            <a:r>
              <a:rPr lang="en-GB" sz="2200" dirty="0">
                <a:solidFill>
                  <a:srgbClr val="000000"/>
                </a:solidFill>
              </a:rPr>
              <a:t> </a:t>
            </a:r>
            <a:r>
              <a:rPr lang="en-GB" sz="2200" dirty="0" err="1">
                <a:solidFill>
                  <a:srgbClr val="000000"/>
                </a:solidFill>
              </a:rPr>
              <a:t>humains</a:t>
            </a:r>
            <a:r>
              <a:rPr lang="en-GB" sz="2200" dirty="0">
                <a:solidFill>
                  <a:srgbClr val="000000"/>
                </a:solidFill>
              </a:rPr>
              <a:t> | </a:t>
            </a:r>
            <a:r>
              <a:rPr lang="en-GB" sz="2200" dirty="0" err="1">
                <a:solidFill>
                  <a:srgbClr val="000000"/>
                </a:solidFill>
              </a:rPr>
              <a:t>esclavage</a:t>
            </a:r>
            <a:r>
              <a:rPr lang="en-GB" sz="2200" dirty="0">
                <a:solidFill>
                  <a:srgbClr val="000000"/>
                </a:solidFill>
              </a:rPr>
              <a:t> | </a:t>
            </a:r>
            <a:r>
              <a:rPr lang="en-GB" sz="2200" dirty="0" err="1">
                <a:solidFill>
                  <a:srgbClr val="000000"/>
                </a:solidFill>
              </a:rPr>
              <a:t>personnes</a:t>
            </a:r>
            <a:r>
              <a:rPr lang="en-GB" sz="2200" dirty="0">
                <a:solidFill>
                  <a:srgbClr val="000000"/>
                </a:solidFill>
              </a:rPr>
              <a:t> </a:t>
            </a:r>
            <a:r>
              <a:rPr lang="en-GB" sz="2200" dirty="0" err="1">
                <a:solidFill>
                  <a:srgbClr val="000000"/>
                </a:solidFill>
              </a:rPr>
              <a:t>âgées</a:t>
            </a:r>
            <a:r>
              <a:rPr lang="en-GB" sz="2200" dirty="0">
                <a:solidFill>
                  <a:srgbClr val="000000"/>
                </a:solidFill>
              </a:rPr>
              <a:t> | handicap | </a:t>
            </a:r>
            <a:r>
              <a:rPr lang="en-GB" sz="2200" dirty="0" err="1">
                <a:solidFill>
                  <a:srgbClr val="000000"/>
                </a:solidFill>
              </a:rPr>
              <a:t>albinisme</a:t>
            </a:r>
            <a:r>
              <a:rPr lang="en-GB" sz="2200" dirty="0">
                <a:solidFill>
                  <a:srgbClr val="000000"/>
                </a:solidFill>
              </a:rPr>
              <a:t> </a:t>
            </a:r>
            <a:r>
              <a:rPr lang="en-GB" sz="2200" b="1" dirty="0">
                <a:solidFill>
                  <a:srgbClr val="000000"/>
                </a:solidFill>
              </a:rPr>
              <a:t>|</a:t>
            </a:r>
            <a:r>
              <a:rPr lang="en-GB" sz="2200" dirty="0">
                <a:solidFill>
                  <a:srgbClr val="000000"/>
                </a:solidFill>
              </a:rPr>
              <a:t> orientation </a:t>
            </a:r>
            <a:r>
              <a:rPr lang="en-GB" sz="2200" dirty="0" err="1">
                <a:solidFill>
                  <a:srgbClr val="000000"/>
                </a:solidFill>
              </a:rPr>
              <a:t>sexuelle</a:t>
            </a:r>
            <a:r>
              <a:rPr lang="en-GB" sz="2200" dirty="0">
                <a:solidFill>
                  <a:srgbClr val="000000"/>
                </a:solidFill>
              </a:rPr>
              <a:t> et </a:t>
            </a:r>
            <a:r>
              <a:rPr lang="en-GB" sz="2200" dirty="0" err="1">
                <a:solidFill>
                  <a:srgbClr val="000000"/>
                </a:solidFill>
              </a:rPr>
              <a:t>identité</a:t>
            </a:r>
            <a:r>
              <a:rPr lang="en-GB" sz="2200" dirty="0">
                <a:solidFill>
                  <a:srgbClr val="000000"/>
                </a:solidFill>
              </a:rPr>
              <a:t> de genre | </a:t>
            </a:r>
            <a:r>
              <a:rPr lang="en-GB" sz="2200" dirty="0" err="1">
                <a:solidFill>
                  <a:srgbClr val="000000"/>
                </a:solidFill>
              </a:rPr>
              <a:t>lèpre</a:t>
            </a:r>
            <a:r>
              <a:rPr lang="en-GB" sz="2200" dirty="0">
                <a:solidFill>
                  <a:srgbClr val="000000"/>
                </a:solidFill>
              </a:rPr>
              <a:t> | ascendance </a:t>
            </a:r>
            <a:r>
              <a:rPr lang="en-GB" sz="2200" dirty="0" err="1">
                <a:solidFill>
                  <a:srgbClr val="000000"/>
                </a:solidFill>
              </a:rPr>
              <a:t>africaine</a:t>
            </a:r>
            <a:r>
              <a:rPr lang="en-GB" sz="2200" dirty="0">
                <a:solidFill>
                  <a:srgbClr val="000000"/>
                </a:solidFill>
              </a:rPr>
              <a:t> | femmes </a:t>
            </a:r>
            <a:r>
              <a:rPr lang="en-GB" sz="2200" dirty="0" err="1">
                <a:solidFill>
                  <a:srgbClr val="000000"/>
                </a:solidFill>
              </a:rPr>
              <a:t>dans</a:t>
            </a:r>
            <a:r>
              <a:rPr lang="en-GB" sz="2200" dirty="0">
                <a:solidFill>
                  <a:srgbClr val="000000"/>
                </a:solidFill>
              </a:rPr>
              <a:t> la </a:t>
            </a:r>
            <a:r>
              <a:rPr lang="en-GB" sz="2200" dirty="0" err="1">
                <a:solidFill>
                  <a:srgbClr val="000000"/>
                </a:solidFill>
              </a:rPr>
              <a:t>législation</a:t>
            </a:r>
            <a:r>
              <a:rPr lang="en-GB" sz="2200" dirty="0">
                <a:solidFill>
                  <a:srgbClr val="000000"/>
                </a:solidFill>
              </a:rPr>
              <a:t> et la </a:t>
            </a:r>
            <a:r>
              <a:rPr lang="en-GB" sz="2200" dirty="0" err="1">
                <a:solidFill>
                  <a:srgbClr val="000000"/>
                </a:solidFill>
              </a:rPr>
              <a:t>pratique</a:t>
            </a:r>
            <a:r>
              <a:rPr lang="en-GB" sz="2200" dirty="0">
                <a:solidFill>
                  <a:srgbClr val="000000"/>
                </a:solidFill>
              </a:rPr>
              <a:t> | </a:t>
            </a:r>
            <a:r>
              <a:rPr lang="en-GB" sz="2200" dirty="0" err="1">
                <a:solidFill>
                  <a:srgbClr val="000000"/>
                </a:solidFill>
              </a:rPr>
              <a:t>mercenaires</a:t>
            </a:r>
            <a:endParaRPr lang="en-GB" sz="2200" dirty="0">
              <a:solidFill>
                <a:srgbClr val="000000"/>
              </a:solidFill>
            </a:endParaRPr>
          </a:p>
        </p:txBody>
      </p:sp>
    </p:spTree>
    <p:extLst>
      <p:ext uri="{BB962C8B-B14F-4D97-AF65-F5344CB8AC3E}">
        <p14:creationId xmlns:p14="http://schemas.microsoft.com/office/powerpoint/2010/main" val="3951686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lang="fr-CA" dirty="0"/>
              <a:t> </a:t>
            </a:r>
            <a:r>
              <a:rPr lang="fr-CA" sz="2800" b="1" dirty="0">
                <a:solidFill>
                  <a:schemeClr val="accent1">
                    <a:lumMod val="75000"/>
                  </a:schemeClr>
                </a:solidFill>
              </a:rPr>
              <a:t>Que sont les</a:t>
            </a:r>
            <a:r>
              <a:rPr sz="2800" b="1" dirty="0">
                <a:solidFill>
                  <a:schemeClr val="accent1">
                    <a:lumMod val="75000"/>
                  </a:schemeClr>
                </a:solidFill>
              </a:rPr>
              <a:t> proc</a:t>
            </a:r>
            <a:r>
              <a:rPr lang="fr-CA" sz="2800" b="1" dirty="0">
                <a:solidFill>
                  <a:schemeClr val="accent1">
                    <a:lumMod val="75000"/>
                  </a:schemeClr>
                </a:solidFill>
              </a:rPr>
              <a:t>é</a:t>
            </a:r>
            <a:r>
              <a:rPr sz="2800" b="1" dirty="0" err="1">
                <a:solidFill>
                  <a:schemeClr val="accent1">
                    <a:lumMod val="75000"/>
                  </a:schemeClr>
                </a:solidFill>
              </a:rPr>
              <a:t>dures</a:t>
            </a:r>
            <a:r>
              <a:rPr lang="fr-CA" sz="2800" b="1" dirty="0">
                <a:solidFill>
                  <a:schemeClr val="accent1">
                    <a:lumMod val="75000"/>
                  </a:schemeClr>
                </a:solidFill>
              </a:rPr>
              <a:t> spéciales </a:t>
            </a:r>
            <a:r>
              <a:rPr sz="2800" b="1" dirty="0">
                <a:solidFill>
                  <a:schemeClr val="accent1">
                    <a:lumMod val="75000"/>
                  </a:schemeClr>
                </a:solidFill>
              </a:rPr>
              <a:t>?</a:t>
            </a:r>
            <a:br>
              <a:rPr dirty="0"/>
            </a:br>
            <a:endParaRPr dirty="0"/>
          </a:p>
        </p:txBody>
      </p:sp>
      <p:sp>
        <p:nvSpPr>
          <p:cNvPr id="7" name="Shape 71"/>
          <p:cNvSpPr txBox="1">
            <a:spLocks/>
          </p:cNvSpPr>
          <p:nvPr/>
        </p:nvSpPr>
        <p:spPr>
          <a:xfrm>
            <a:off x="827087" y="970830"/>
            <a:ext cx="10333603" cy="15744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Tx/>
              <a:buNone/>
              <a:defRPr sz="2000" b="1">
                <a:solidFill>
                  <a:schemeClr val="accent1"/>
                </a:solidFill>
              </a:defRPr>
            </a:pPr>
            <a:r>
              <a:rPr lang="en-GB" sz="2400" b="1" dirty="0" err="1">
                <a:solidFill>
                  <a:schemeClr val="accent1"/>
                </a:solidFill>
              </a:rPr>
              <a:t>Mandats</a:t>
            </a:r>
            <a:r>
              <a:rPr lang="en-GB" sz="2400" b="1" dirty="0">
                <a:solidFill>
                  <a:schemeClr val="accent1"/>
                </a:solidFill>
              </a:rPr>
              <a:t> par pays (13)</a:t>
            </a:r>
          </a:p>
          <a:p>
            <a:pPr marL="0" indent="0" algn="just">
              <a:buFontTx/>
              <a:buNone/>
              <a:defRPr sz="2000">
                <a:solidFill>
                  <a:srgbClr val="000000"/>
                </a:solidFill>
              </a:defRPr>
            </a:pPr>
            <a:r>
              <a:rPr lang="en-GB" sz="2400" b="1" dirty="0" err="1">
                <a:solidFill>
                  <a:srgbClr val="000000"/>
                </a:solidFill>
              </a:rPr>
              <a:t>Bélarus</a:t>
            </a:r>
            <a:r>
              <a:rPr lang="en-GB" sz="2400" b="1" dirty="0">
                <a:solidFill>
                  <a:srgbClr val="000000"/>
                </a:solidFill>
              </a:rPr>
              <a:t> | </a:t>
            </a:r>
            <a:r>
              <a:rPr lang="en-GB" sz="2400" b="1" dirty="0" err="1">
                <a:solidFill>
                  <a:srgbClr val="000000"/>
                </a:solidFill>
              </a:rPr>
              <a:t>Cambodge</a:t>
            </a:r>
            <a:r>
              <a:rPr lang="en-GB" sz="2400" b="1" dirty="0">
                <a:solidFill>
                  <a:srgbClr val="000000"/>
                </a:solidFill>
              </a:rPr>
              <a:t> | </a:t>
            </a:r>
            <a:r>
              <a:rPr lang="en-GB" sz="2400" b="1" dirty="0" err="1">
                <a:solidFill>
                  <a:srgbClr val="000000"/>
                </a:solidFill>
              </a:rPr>
              <a:t>République</a:t>
            </a:r>
            <a:r>
              <a:rPr lang="en-GB" sz="2400" b="1" dirty="0">
                <a:solidFill>
                  <a:srgbClr val="000000"/>
                </a:solidFill>
              </a:rPr>
              <a:t> </a:t>
            </a:r>
            <a:r>
              <a:rPr lang="en-GB" sz="2400" b="1" dirty="0" err="1">
                <a:solidFill>
                  <a:srgbClr val="000000"/>
                </a:solidFill>
              </a:rPr>
              <a:t>centreafricaine</a:t>
            </a:r>
            <a:r>
              <a:rPr lang="en-GB" sz="2400" b="1" dirty="0">
                <a:solidFill>
                  <a:srgbClr val="000000"/>
                </a:solidFill>
              </a:rPr>
              <a:t> | Côte d’Ivoire | </a:t>
            </a:r>
            <a:r>
              <a:rPr lang="en-GB" sz="2400" b="1" dirty="0" err="1">
                <a:solidFill>
                  <a:srgbClr val="000000"/>
                </a:solidFill>
              </a:rPr>
              <a:t>Érythrée</a:t>
            </a:r>
            <a:r>
              <a:rPr lang="en-GB" sz="2400" b="1" dirty="0">
                <a:solidFill>
                  <a:srgbClr val="000000"/>
                </a:solidFill>
              </a:rPr>
              <a:t> | </a:t>
            </a:r>
            <a:r>
              <a:rPr lang="en-GB" sz="2400" b="1" dirty="0" err="1">
                <a:solidFill>
                  <a:srgbClr val="000000"/>
                </a:solidFill>
              </a:rPr>
              <a:t>République</a:t>
            </a:r>
            <a:r>
              <a:rPr lang="en-GB" sz="2400" b="1" dirty="0">
                <a:solidFill>
                  <a:srgbClr val="000000"/>
                </a:solidFill>
              </a:rPr>
              <a:t> </a:t>
            </a:r>
            <a:r>
              <a:rPr lang="en-GB" sz="2400" b="1" dirty="0" err="1">
                <a:solidFill>
                  <a:srgbClr val="000000"/>
                </a:solidFill>
              </a:rPr>
              <a:t>populaire</a:t>
            </a:r>
            <a:r>
              <a:rPr lang="en-GB" sz="2400" b="1" dirty="0">
                <a:solidFill>
                  <a:srgbClr val="000000"/>
                </a:solidFill>
              </a:rPr>
              <a:t> </a:t>
            </a:r>
            <a:r>
              <a:rPr lang="en-GB" sz="2400" b="1" dirty="0" err="1">
                <a:solidFill>
                  <a:srgbClr val="000000"/>
                </a:solidFill>
              </a:rPr>
              <a:t>démocratique</a:t>
            </a:r>
            <a:r>
              <a:rPr lang="en-GB" sz="2400" b="1" dirty="0">
                <a:solidFill>
                  <a:srgbClr val="000000"/>
                </a:solidFill>
              </a:rPr>
              <a:t> de </a:t>
            </a:r>
            <a:r>
              <a:rPr lang="en-GB" sz="2400" b="1" dirty="0" err="1">
                <a:solidFill>
                  <a:srgbClr val="000000"/>
                </a:solidFill>
              </a:rPr>
              <a:t>Corée</a:t>
            </a:r>
            <a:r>
              <a:rPr lang="en-GB" sz="2400" b="1" dirty="0">
                <a:solidFill>
                  <a:srgbClr val="000000"/>
                </a:solidFill>
              </a:rPr>
              <a:t> | Iran |  Mali | Myanmar | </a:t>
            </a:r>
            <a:r>
              <a:rPr lang="en-GB" sz="2400" b="1" dirty="0" err="1">
                <a:solidFill>
                  <a:srgbClr val="000000"/>
                </a:solidFill>
              </a:rPr>
              <a:t>Territoires</a:t>
            </a:r>
            <a:r>
              <a:rPr lang="en-GB" sz="2400" b="1" dirty="0">
                <a:solidFill>
                  <a:srgbClr val="000000"/>
                </a:solidFill>
              </a:rPr>
              <a:t> </a:t>
            </a:r>
            <a:r>
              <a:rPr lang="en-GB" sz="2400" b="1" dirty="0" err="1">
                <a:solidFill>
                  <a:srgbClr val="000000"/>
                </a:solidFill>
              </a:rPr>
              <a:t>palestiniens</a:t>
            </a:r>
            <a:r>
              <a:rPr lang="en-GB" sz="2400" b="1" dirty="0">
                <a:solidFill>
                  <a:srgbClr val="000000"/>
                </a:solidFill>
              </a:rPr>
              <a:t> </a:t>
            </a:r>
            <a:r>
              <a:rPr lang="en-GB" sz="2400" b="1" dirty="0" err="1">
                <a:solidFill>
                  <a:srgbClr val="000000"/>
                </a:solidFill>
              </a:rPr>
              <a:t>occupés</a:t>
            </a:r>
            <a:r>
              <a:rPr lang="en-GB" sz="2400" b="1" dirty="0">
                <a:solidFill>
                  <a:srgbClr val="000000"/>
                </a:solidFill>
              </a:rPr>
              <a:t> | </a:t>
            </a:r>
            <a:r>
              <a:rPr lang="en-GB" sz="2400" b="1" dirty="0" err="1">
                <a:solidFill>
                  <a:srgbClr val="000000"/>
                </a:solidFill>
              </a:rPr>
              <a:t>Somalie</a:t>
            </a:r>
            <a:r>
              <a:rPr lang="en-GB" sz="2400" b="1" dirty="0">
                <a:solidFill>
                  <a:srgbClr val="000000"/>
                </a:solidFill>
              </a:rPr>
              <a:t> | Soudan | </a:t>
            </a:r>
            <a:r>
              <a:rPr lang="en-GB" sz="2400" b="1" dirty="0" err="1">
                <a:solidFill>
                  <a:srgbClr val="000000"/>
                </a:solidFill>
              </a:rPr>
              <a:t>Syrie</a:t>
            </a:r>
            <a:endParaRPr lang="en-GB" sz="2400" b="1" dirty="0">
              <a:solidFill>
                <a:srgbClr val="000000"/>
              </a:solidFill>
            </a:endParaRPr>
          </a:p>
          <a:p>
            <a:pPr marL="0" indent="0" algn="just">
              <a:buFontTx/>
              <a:buNone/>
              <a:defRPr sz="2000">
                <a:solidFill>
                  <a:srgbClr val="000000"/>
                </a:solidFill>
              </a:defRPr>
            </a:pPr>
            <a:endParaRPr lang="en-GB" sz="2000" dirty="0">
              <a:solidFill>
                <a:srgbClr val="000000"/>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659" y="2554983"/>
            <a:ext cx="4258480" cy="2838987"/>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3415" y="2554983"/>
            <a:ext cx="4277275" cy="2848733"/>
          </a:xfrm>
          <a:prstGeom prst="rect">
            <a:avLst/>
          </a:prstGeom>
        </p:spPr>
      </p:pic>
      <p:sp>
        <p:nvSpPr>
          <p:cNvPr id="10" name="TextBox 9"/>
          <p:cNvSpPr txBox="1"/>
          <p:nvPr/>
        </p:nvSpPr>
        <p:spPr>
          <a:xfrm>
            <a:off x="1190341" y="5403716"/>
            <a:ext cx="417079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333333"/>
                </a:solidFill>
                <a:effectLst/>
                <a:uFillTx/>
                <a:latin typeface="Arial"/>
                <a:ea typeface="Arial"/>
                <a:cs typeface="Arial"/>
                <a:sym typeface="Arial"/>
              </a:rPr>
              <a:t>M. Ahmed</a:t>
            </a:r>
            <a:r>
              <a:rPr kumimoji="0" lang="en-GB" sz="1600" b="1" i="0" u="none" strike="noStrike" cap="none" spc="0" normalizeH="0" dirty="0">
                <a:ln>
                  <a:noFill/>
                </a:ln>
                <a:solidFill>
                  <a:srgbClr val="333333"/>
                </a:solidFill>
                <a:effectLst/>
                <a:uFillTx/>
                <a:latin typeface="Arial"/>
                <a:ea typeface="Arial"/>
                <a:cs typeface="Arial"/>
                <a:sym typeface="Arial"/>
              </a:rPr>
              <a:t> Shaheed</a:t>
            </a:r>
          </a:p>
          <a:p>
            <a:pPr defTabSz="457200" hangingPunct="0"/>
            <a:r>
              <a:rPr lang="en-GB" sz="1600" baseline="0" dirty="0"/>
              <a:t>RS</a:t>
            </a:r>
            <a:r>
              <a:rPr lang="en-GB" sz="1600" dirty="0"/>
              <a:t> </a:t>
            </a:r>
            <a:r>
              <a:rPr lang="fr-CA" sz="1600" dirty="0"/>
              <a:t>sur la liberté de religion ou de conviction </a:t>
            </a:r>
            <a:endParaRPr kumimoji="0" lang="en-GB" sz="1600" i="0" u="none" strike="noStrike" cap="none" spc="0" normalizeH="0" baseline="0" dirty="0">
              <a:ln>
                <a:noFill/>
              </a:ln>
              <a:solidFill>
                <a:srgbClr val="333333"/>
              </a:solidFill>
              <a:effectLst/>
              <a:uFillTx/>
              <a:sym typeface="Arial"/>
            </a:endParaRPr>
          </a:p>
        </p:txBody>
      </p:sp>
      <p:sp>
        <p:nvSpPr>
          <p:cNvPr id="11" name="TextBox 10"/>
          <p:cNvSpPr txBox="1"/>
          <p:nvPr/>
        </p:nvSpPr>
        <p:spPr>
          <a:xfrm>
            <a:off x="6883414" y="5413462"/>
            <a:ext cx="4277275"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GB" sz="1600" b="1" i="0" u="none" strike="noStrike" cap="none" spc="0" normalizeH="0" baseline="0" dirty="0">
                <a:ln>
                  <a:noFill/>
                </a:ln>
                <a:solidFill>
                  <a:srgbClr val="333333"/>
                </a:solidFill>
                <a:effectLst/>
                <a:uFillTx/>
                <a:latin typeface="Arial"/>
                <a:ea typeface="Arial"/>
                <a:cs typeface="Arial"/>
                <a:sym typeface="Arial"/>
              </a:rPr>
              <a:t>Mme </a:t>
            </a:r>
            <a:r>
              <a:rPr kumimoji="0" lang="en-GB" sz="1600" b="1" i="0" u="none" strike="noStrike" cap="none" spc="0" normalizeH="0" baseline="0" dirty="0" err="1">
                <a:ln>
                  <a:noFill/>
                </a:ln>
                <a:solidFill>
                  <a:srgbClr val="333333"/>
                </a:solidFill>
                <a:effectLst/>
                <a:uFillTx/>
                <a:latin typeface="Arial"/>
                <a:ea typeface="Arial"/>
                <a:cs typeface="Arial"/>
                <a:sym typeface="Arial"/>
              </a:rPr>
              <a:t>Yanghee</a:t>
            </a:r>
            <a:r>
              <a:rPr kumimoji="0" lang="en-GB" sz="1600" b="1" i="0" u="none" strike="noStrike" cap="none" spc="0" normalizeH="0" baseline="0" dirty="0">
                <a:ln>
                  <a:noFill/>
                </a:ln>
                <a:solidFill>
                  <a:srgbClr val="333333"/>
                </a:solidFill>
                <a:effectLst/>
                <a:uFillTx/>
                <a:latin typeface="Arial"/>
                <a:ea typeface="Arial"/>
                <a:cs typeface="Arial"/>
                <a:sym typeface="Arial"/>
              </a:rPr>
              <a:t> Lee</a:t>
            </a:r>
          </a:p>
          <a:p>
            <a:pPr defTabSz="457200" hangingPunct="0"/>
            <a:r>
              <a:rPr lang="en-GB" sz="1600" dirty="0"/>
              <a:t>RS </a:t>
            </a:r>
            <a:r>
              <a:rPr lang="fr-CA" sz="1600" dirty="0"/>
              <a:t>sur la situation des droits de l'homme au Myanmar</a:t>
            </a:r>
            <a:endParaRPr kumimoji="0" lang="en-GB" sz="1600" i="0" u="none" strike="noStrike" cap="none" spc="0" normalizeH="0" baseline="0" dirty="0">
              <a:ln>
                <a:noFill/>
              </a:ln>
              <a:solidFill>
                <a:srgbClr val="333333"/>
              </a:solidFill>
              <a:effectLst/>
              <a:uFillTx/>
              <a:latin typeface="Arial"/>
              <a:ea typeface="Arial"/>
              <a:cs typeface="Arial"/>
              <a:sym typeface="Arial"/>
            </a:endParaRPr>
          </a:p>
        </p:txBody>
      </p:sp>
    </p:spTree>
    <p:extLst>
      <p:ext uri="{BB962C8B-B14F-4D97-AF65-F5344CB8AC3E}">
        <p14:creationId xmlns:p14="http://schemas.microsoft.com/office/powerpoint/2010/main" val="342501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Shape 56"/>
          <p:cNvSpPr/>
          <p:nvPr/>
        </p:nvSpPr>
        <p:spPr>
          <a:xfrm>
            <a:off x="-2" y="2286000"/>
            <a:ext cx="12192001" cy="2349500"/>
          </a:xfrm>
          <a:prstGeom prst="rect">
            <a:avLst/>
          </a:prstGeom>
          <a:gradFill>
            <a:gsLst>
              <a:gs pos="0">
                <a:srgbClr val="0075D2"/>
              </a:gs>
              <a:gs pos="100000">
                <a:srgbClr val="8FBCFF"/>
              </a:gs>
            </a:gsLst>
            <a:lin ang="16200000"/>
          </a:gradFill>
          <a:ln>
            <a:solidFill>
              <a:srgbClr val="006DB7"/>
            </a:solidFill>
          </a:ln>
          <a:effectLst>
            <a:outerShdw blurRad="38100" dist="23000" dir="5400000" rotWithShape="0">
              <a:srgbClr val="808080">
                <a:alpha val="34997"/>
              </a:srgbClr>
            </a:outerShdw>
          </a:effectLst>
        </p:spPr>
        <p:txBody>
          <a:bodyPr lIns="45719" rIns="45719" anchor="ctr"/>
          <a:lstStyle/>
          <a:p>
            <a:pPr algn="ctr">
              <a:defRPr>
                <a:solidFill>
                  <a:srgbClr val="FFFFFF"/>
                </a:solidFill>
                <a:latin typeface="+mj-lt"/>
                <a:ea typeface="+mj-ea"/>
                <a:cs typeface="+mj-cs"/>
                <a:sym typeface="Calibri"/>
              </a:defRPr>
            </a:pPr>
            <a:endParaRPr/>
          </a:p>
        </p:txBody>
      </p:sp>
      <p:sp>
        <p:nvSpPr>
          <p:cNvPr id="6" name="Shape 57"/>
          <p:cNvSpPr>
            <a:spLocks noGrp="1"/>
          </p:cNvSpPr>
          <p:nvPr>
            <p:ph type="title" idx="4294967295"/>
          </p:nvPr>
        </p:nvSpPr>
        <p:spPr>
          <a:xfrm>
            <a:off x="463464" y="2883693"/>
            <a:ext cx="11423736" cy="1090614"/>
          </a:xfrm>
          <a:prstGeom prst="rect">
            <a:avLst/>
          </a:prstGeom>
        </p:spPr>
        <p:txBody>
          <a:bodyPr>
            <a:noAutofit/>
          </a:bodyPr>
          <a:lstStyle/>
          <a:p>
            <a:pPr algn="ctr" defTabSz="448055">
              <a:defRPr sz="3528">
                <a:solidFill>
                  <a:srgbClr val="FFFFFF"/>
                </a:solidFill>
              </a:defRPr>
            </a:pPr>
            <a:r>
              <a:rPr lang="en-GB" sz="2800" b="1" dirty="0" err="1"/>
              <a:t>Activités</a:t>
            </a:r>
            <a:r>
              <a:rPr lang="en-GB" sz="2800" b="1" dirty="0"/>
              <a:t> </a:t>
            </a:r>
            <a:r>
              <a:rPr lang="en-GB" sz="2800" b="1" dirty="0" err="1"/>
              <a:t>principales</a:t>
            </a:r>
            <a:br>
              <a:rPr lang="en-GB" sz="2400" b="1" dirty="0"/>
            </a:br>
            <a:r>
              <a:rPr lang="en-GB" sz="2200" b="1" dirty="0"/>
              <a:t>Travail </a:t>
            </a:r>
            <a:r>
              <a:rPr lang="en-GB" sz="2200" b="1" dirty="0" err="1"/>
              <a:t>thématique</a:t>
            </a:r>
            <a:r>
              <a:rPr lang="en-GB" sz="2200" b="1" dirty="0"/>
              <a:t> ¦ Missions </a:t>
            </a:r>
            <a:r>
              <a:rPr lang="en-GB" sz="2200" b="1" dirty="0" err="1"/>
              <a:t>dans</a:t>
            </a:r>
            <a:r>
              <a:rPr lang="en-GB" sz="2200" b="1" dirty="0"/>
              <a:t> les pays ¦ Communications ¦ Application effective de </a:t>
            </a:r>
            <a:r>
              <a:rPr lang="en-GB" sz="2200" b="1" dirty="0" err="1"/>
              <a:t>normes</a:t>
            </a:r>
            <a:r>
              <a:rPr lang="en-GB" sz="2200" b="1" dirty="0"/>
              <a:t> ¦ </a:t>
            </a:r>
            <a:r>
              <a:rPr lang="en-GB" sz="2200" b="1" dirty="0" err="1"/>
              <a:t>Sensibilisation</a:t>
            </a:r>
            <a:br>
              <a:rPr sz="2400" b="1" dirty="0"/>
            </a:br>
            <a:endParaRPr sz="2400" b="1" dirty="0"/>
          </a:p>
        </p:txBody>
      </p:sp>
    </p:spTree>
    <p:extLst>
      <p:ext uri="{BB962C8B-B14F-4D97-AF65-F5344CB8AC3E}">
        <p14:creationId xmlns:p14="http://schemas.microsoft.com/office/powerpoint/2010/main" val="2938601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Travail </a:t>
            </a:r>
            <a:r>
              <a:rPr lang="en-GB" sz="2800" b="1" dirty="0" err="1">
                <a:solidFill>
                  <a:schemeClr val="accent1">
                    <a:lumMod val="75000"/>
                  </a:schemeClr>
                </a:solidFill>
              </a:rPr>
              <a:t>thématique</a:t>
            </a:r>
            <a:br>
              <a:rPr dirty="0"/>
            </a:br>
            <a:endParaRPr dirty="0"/>
          </a:p>
        </p:txBody>
      </p:sp>
      <p:sp>
        <p:nvSpPr>
          <p:cNvPr id="8" name="Shape 71"/>
          <p:cNvSpPr txBox="1">
            <a:spLocks/>
          </p:cNvSpPr>
          <p:nvPr/>
        </p:nvSpPr>
        <p:spPr>
          <a:xfrm>
            <a:off x="827087" y="970830"/>
            <a:ext cx="5861812" cy="48926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
              <a:defRPr sz="2000">
                <a:solidFill>
                  <a:srgbClr val="000000"/>
                </a:solidFill>
              </a:defRPr>
            </a:pPr>
            <a:r>
              <a:rPr lang="en-US" sz="2400" dirty="0">
                <a:solidFill>
                  <a:schemeClr val="accent1"/>
                </a:solidFill>
              </a:rPr>
              <a:t> </a:t>
            </a:r>
            <a:r>
              <a:rPr lang="en-US" sz="2400" dirty="0">
                <a:solidFill>
                  <a:srgbClr val="000000"/>
                </a:solidFill>
              </a:rPr>
              <a:t>Rapports </a:t>
            </a:r>
            <a:r>
              <a:rPr lang="en-US" sz="2400" dirty="0" err="1">
                <a:solidFill>
                  <a:schemeClr val="accent1"/>
                </a:solidFill>
              </a:rPr>
              <a:t>thématiques</a:t>
            </a:r>
            <a:r>
              <a:rPr lang="en-US" sz="2400" dirty="0">
                <a:solidFill>
                  <a:srgbClr val="000000"/>
                </a:solidFill>
              </a:rPr>
              <a:t> et </a:t>
            </a:r>
            <a:r>
              <a:rPr lang="en-US" sz="2400" dirty="0">
                <a:solidFill>
                  <a:schemeClr val="accent1"/>
                </a:solidFill>
              </a:rPr>
              <a:t>par pays</a:t>
            </a:r>
          </a:p>
          <a:p>
            <a:pPr algn="just">
              <a:buFont typeface="Wingdings" panose="05000000000000000000" pitchFamily="2" charset="2"/>
              <a:buChar char="§"/>
              <a:defRPr sz="2000">
                <a:solidFill>
                  <a:srgbClr val="000000"/>
                </a:solidFill>
              </a:defRPr>
            </a:pPr>
            <a:endParaRPr lang="en-US" sz="2400" dirty="0">
              <a:solidFill>
                <a:schemeClr val="accent1"/>
              </a:solidFill>
            </a:endParaRPr>
          </a:p>
          <a:p>
            <a:pPr algn="just">
              <a:buFont typeface="Wingdings" panose="05000000000000000000" pitchFamily="2" charset="2"/>
              <a:buChar char="§"/>
              <a:defRPr sz="2000">
                <a:solidFill>
                  <a:srgbClr val="000000"/>
                </a:solidFill>
              </a:defRPr>
            </a:pPr>
            <a:r>
              <a:rPr lang="en-US" sz="2400" dirty="0" err="1">
                <a:solidFill>
                  <a:srgbClr val="000000"/>
                </a:solidFill>
              </a:rPr>
              <a:t>Présentations</a:t>
            </a:r>
            <a:r>
              <a:rPr lang="en-US" sz="2400" dirty="0">
                <a:solidFill>
                  <a:srgbClr val="000000"/>
                </a:solidFill>
              </a:rPr>
              <a:t> </a:t>
            </a:r>
            <a:r>
              <a:rPr lang="en-US" sz="2400" dirty="0" err="1">
                <a:solidFill>
                  <a:srgbClr val="000000"/>
                </a:solidFill>
              </a:rPr>
              <a:t>devant</a:t>
            </a:r>
            <a:r>
              <a:rPr lang="en-US" sz="2400" dirty="0">
                <a:solidFill>
                  <a:srgbClr val="000000"/>
                </a:solidFill>
              </a:rPr>
              <a:t> le </a:t>
            </a:r>
            <a:r>
              <a:rPr lang="en-US" sz="2400" dirty="0">
                <a:solidFill>
                  <a:schemeClr val="accent1"/>
                </a:solidFill>
              </a:rPr>
              <a:t>Conseil des droits de </a:t>
            </a:r>
            <a:r>
              <a:rPr lang="en-US" sz="2400" dirty="0" err="1">
                <a:solidFill>
                  <a:schemeClr val="accent1"/>
                </a:solidFill>
              </a:rPr>
              <a:t>l’homme</a:t>
            </a:r>
            <a:r>
              <a:rPr lang="en-US" sz="2400" dirty="0">
                <a:solidFill>
                  <a:srgbClr val="000000"/>
                </a:solidFill>
              </a:rPr>
              <a:t> et </a:t>
            </a:r>
            <a:r>
              <a:rPr lang="en-US" sz="2400" dirty="0" err="1">
                <a:solidFill>
                  <a:schemeClr val="accent1"/>
                </a:solidFill>
              </a:rPr>
              <a:t>l’Assemblée</a:t>
            </a:r>
            <a:r>
              <a:rPr lang="en-US" sz="2400" dirty="0">
                <a:solidFill>
                  <a:schemeClr val="accent1"/>
                </a:solidFill>
              </a:rPr>
              <a:t> </a:t>
            </a:r>
            <a:r>
              <a:rPr lang="en-US" sz="2400" dirty="0" err="1">
                <a:solidFill>
                  <a:schemeClr val="accent1"/>
                </a:solidFill>
              </a:rPr>
              <a:t>générale</a:t>
            </a:r>
            <a:endParaRPr lang="en-US" sz="2400" dirty="0">
              <a:solidFill>
                <a:schemeClr val="accent1"/>
              </a:solidFill>
            </a:endParaRPr>
          </a:p>
          <a:p>
            <a:pPr algn="just">
              <a:buFont typeface="Wingdings" panose="05000000000000000000" pitchFamily="2" charset="2"/>
              <a:buChar char="§"/>
              <a:defRPr sz="2000">
                <a:solidFill>
                  <a:srgbClr val="000000"/>
                </a:solidFill>
              </a:defRPr>
            </a:pPr>
            <a:endParaRPr lang="en-US" sz="2400" dirty="0">
              <a:solidFill>
                <a:schemeClr val="accent1"/>
              </a:solidFill>
            </a:endParaRPr>
          </a:p>
          <a:p>
            <a:pPr algn="just">
              <a:buFont typeface="Wingdings" panose="05000000000000000000" pitchFamily="2" charset="2"/>
              <a:buChar char="§"/>
              <a:defRPr sz="2000">
                <a:solidFill>
                  <a:srgbClr val="000000"/>
                </a:solidFill>
              </a:defRPr>
            </a:pPr>
            <a:r>
              <a:rPr lang="en-US" sz="2400" dirty="0" err="1">
                <a:solidFill>
                  <a:schemeClr val="accent1"/>
                </a:solidFill>
              </a:rPr>
              <a:t>Recommandations</a:t>
            </a:r>
            <a:r>
              <a:rPr lang="en-US" sz="2400" dirty="0">
                <a:solidFill>
                  <a:srgbClr val="000000"/>
                </a:solidFill>
              </a:rPr>
              <a:t> </a:t>
            </a:r>
            <a:r>
              <a:rPr lang="en-US" sz="2400" dirty="0" err="1">
                <a:solidFill>
                  <a:srgbClr val="000000"/>
                </a:solidFill>
              </a:rPr>
              <a:t>en</a:t>
            </a:r>
            <a:r>
              <a:rPr lang="en-US" sz="2400" dirty="0">
                <a:solidFill>
                  <a:srgbClr val="000000"/>
                </a:solidFill>
              </a:rPr>
              <a:t> </a:t>
            </a:r>
            <a:r>
              <a:rPr lang="en-US" sz="2400" dirty="0" err="1">
                <a:solidFill>
                  <a:srgbClr val="000000"/>
                </a:solidFill>
              </a:rPr>
              <a:t>vue</a:t>
            </a:r>
            <a:r>
              <a:rPr lang="en-US" sz="2400" dirty="0">
                <a:solidFill>
                  <a:srgbClr val="000000"/>
                </a:solidFill>
              </a:rPr>
              <a:t> de </a:t>
            </a:r>
            <a:r>
              <a:rPr lang="en-US" sz="2400" dirty="0" err="1">
                <a:solidFill>
                  <a:srgbClr val="000000"/>
                </a:solidFill>
              </a:rPr>
              <a:t>mesures</a:t>
            </a:r>
            <a:r>
              <a:rPr lang="en-US" sz="2400" dirty="0">
                <a:solidFill>
                  <a:srgbClr val="000000"/>
                </a:solidFill>
              </a:rPr>
              <a:t> politiques, </a:t>
            </a:r>
            <a:r>
              <a:rPr lang="en-US" sz="2400" dirty="0" err="1">
                <a:solidFill>
                  <a:srgbClr val="000000"/>
                </a:solidFill>
              </a:rPr>
              <a:t>institutionnelles</a:t>
            </a:r>
            <a:r>
              <a:rPr lang="en-US" sz="2400" dirty="0">
                <a:solidFill>
                  <a:srgbClr val="000000"/>
                </a:solidFill>
              </a:rPr>
              <a:t> et </a:t>
            </a:r>
            <a:r>
              <a:rPr lang="en-US" sz="2400" dirty="0" err="1">
                <a:solidFill>
                  <a:srgbClr val="000000"/>
                </a:solidFill>
              </a:rPr>
              <a:t>législatives</a:t>
            </a:r>
            <a:endParaRPr lang="en-US" sz="2400" dirty="0">
              <a:solidFill>
                <a:srgbClr val="000000"/>
              </a:solidFill>
            </a:endParaRPr>
          </a:p>
          <a:p>
            <a:pPr algn="just">
              <a:buFont typeface="Wingdings" panose="05000000000000000000" pitchFamily="2" charset="2"/>
              <a:buChar char="§"/>
              <a:defRPr sz="2000">
                <a:solidFill>
                  <a:srgbClr val="000000"/>
                </a:solidFill>
              </a:defRPr>
            </a:pPr>
            <a:endParaRPr lang="en-US" sz="2400" dirty="0">
              <a:solidFill>
                <a:srgbClr val="000000"/>
              </a:solidFill>
            </a:endParaRPr>
          </a:p>
          <a:p>
            <a:pPr algn="just">
              <a:buFont typeface="Wingdings" panose="05000000000000000000" pitchFamily="2" charset="2"/>
              <a:buChar char="§"/>
              <a:defRPr sz="2000">
                <a:solidFill>
                  <a:srgbClr val="000000"/>
                </a:solidFill>
              </a:defRPr>
            </a:pPr>
            <a:r>
              <a:rPr lang="en-US" sz="2400" dirty="0">
                <a:solidFill>
                  <a:schemeClr val="accent1"/>
                </a:solidFill>
              </a:rPr>
              <a:t>174 rapports </a:t>
            </a:r>
            <a:r>
              <a:rPr lang="en-US" sz="2400" dirty="0" err="1">
                <a:solidFill>
                  <a:srgbClr val="000000"/>
                </a:solidFill>
              </a:rPr>
              <a:t>en</a:t>
            </a:r>
            <a:r>
              <a:rPr lang="en-US" sz="2400" dirty="0">
                <a:solidFill>
                  <a:srgbClr val="000000"/>
                </a:solidFill>
              </a:rPr>
              <a:t> 2016 (134 au CDH et 40 à </a:t>
            </a:r>
            <a:r>
              <a:rPr lang="en-US" sz="2400" dirty="0" err="1">
                <a:solidFill>
                  <a:srgbClr val="000000"/>
                </a:solidFill>
              </a:rPr>
              <a:t>l’AG</a:t>
            </a:r>
            <a:r>
              <a:rPr lang="en-US" sz="2400" dirty="0">
                <a:solidFill>
                  <a:srgbClr val="000000"/>
                </a:solidFill>
              </a:rPr>
              <a:t>)</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32712" y="970829"/>
            <a:ext cx="3929020" cy="2616727"/>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712" y="3767041"/>
            <a:ext cx="3929020" cy="2424942"/>
          </a:xfrm>
          <a:prstGeom prst="rect">
            <a:avLst/>
          </a:prstGeom>
        </p:spPr>
      </p:pic>
    </p:spTree>
    <p:extLst>
      <p:ext uri="{BB962C8B-B14F-4D97-AF65-F5344CB8AC3E}">
        <p14:creationId xmlns:p14="http://schemas.microsoft.com/office/powerpoint/2010/main" val="396434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Shape 60"/>
          <p:cNvSpPr>
            <a:spLocks noGrp="1"/>
          </p:cNvSpPr>
          <p:nvPr>
            <p:ph type="title" idx="4294967295"/>
          </p:nvPr>
        </p:nvSpPr>
        <p:spPr>
          <a:xfrm>
            <a:off x="549275" y="274637"/>
            <a:ext cx="6905625" cy="708026"/>
          </a:xfrm>
          <a:prstGeom prst="rect">
            <a:avLst/>
          </a:prstGeom>
        </p:spPr>
        <p:txBody>
          <a:bodyPr>
            <a:normAutofit fontScale="90000"/>
          </a:bodyPr>
          <a:lstStyle/>
          <a:p>
            <a:pPr>
              <a:defRPr sz="2000"/>
            </a:pPr>
            <a:r>
              <a:rPr dirty="0"/>
              <a:t> </a:t>
            </a:r>
            <a:r>
              <a:rPr lang="en-GB" sz="2800" b="1" dirty="0">
                <a:solidFill>
                  <a:schemeClr val="accent1">
                    <a:lumMod val="75000"/>
                  </a:schemeClr>
                </a:solidFill>
              </a:rPr>
              <a:t>Missions par pays</a:t>
            </a:r>
            <a:br>
              <a:rPr dirty="0"/>
            </a:br>
            <a:endParaRPr dirty="0"/>
          </a:p>
        </p:txBody>
      </p:sp>
      <p:sp>
        <p:nvSpPr>
          <p:cNvPr id="7" name="Shape 71"/>
          <p:cNvSpPr txBox="1">
            <a:spLocks/>
          </p:cNvSpPr>
          <p:nvPr/>
        </p:nvSpPr>
        <p:spPr>
          <a:xfrm>
            <a:off x="827088" y="970830"/>
            <a:ext cx="5999597" cy="48926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
              <a:defRPr sz="2000">
                <a:solidFill>
                  <a:srgbClr val="000000"/>
                </a:solidFill>
              </a:defRPr>
            </a:pPr>
            <a:r>
              <a:rPr lang="en-US" sz="2400" dirty="0"/>
              <a:t>Y </a:t>
            </a:r>
            <a:r>
              <a:rPr lang="en-US" sz="2400" dirty="0" err="1"/>
              <a:t>compris</a:t>
            </a:r>
            <a:r>
              <a:rPr lang="en-US" sz="2400" dirty="0"/>
              <a:t> missions </a:t>
            </a:r>
            <a:r>
              <a:rPr lang="en-US" sz="2400" dirty="0" err="1">
                <a:solidFill>
                  <a:schemeClr val="accent1"/>
                </a:solidFill>
              </a:rPr>
              <a:t>d’enquête</a:t>
            </a:r>
            <a:r>
              <a:rPr lang="en-US" sz="2400" dirty="0"/>
              <a:t> et de </a:t>
            </a:r>
            <a:r>
              <a:rPr lang="en-US" sz="2400" dirty="0" err="1">
                <a:solidFill>
                  <a:schemeClr val="accent1"/>
                </a:solidFill>
              </a:rPr>
              <a:t>suivi</a:t>
            </a:r>
            <a:endParaRPr lang="en-US" sz="2400" dirty="0"/>
          </a:p>
          <a:p>
            <a:pPr algn="just">
              <a:buFont typeface="Wingdings" panose="05000000000000000000" pitchFamily="2" charset="2"/>
              <a:buChar char="§"/>
              <a:defRPr sz="2000">
                <a:solidFill>
                  <a:srgbClr val="000000"/>
                </a:solidFill>
              </a:defRPr>
            </a:pPr>
            <a:r>
              <a:rPr lang="en-US" sz="2400" dirty="0">
                <a:solidFill>
                  <a:schemeClr val="accent1"/>
                </a:solidFill>
              </a:rPr>
              <a:t>2-3 </a:t>
            </a:r>
            <a:r>
              <a:rPr lang="en-US" sz="2400" dirty="0" err="1">
                <a:solidFill>
                  <a:schemeClr val="accent1"/>
                </a:solidFill>
              </a:rPr>
              <a:t>visites</a:t>
            </a:r>
            <a:r>
              <a:rPr lang="en-US" sz="2400" dirty="0">
                <a:solidFill>
                  <a:schemeClr val="accent1"/>
                </a:solidFill>
              </a:rPr>
              <a:t> </a:t>
            </a:r>
            <a:r>
              <a:rPr lang="en-US" sz="2400" dirty="0"/>
              <a:t>par </a:t>
            </a:r>
            <a:r>
              <a:rPr lang="en-US" sz="2400" dirty="0" err="1"/>
              <a:t>année</a:t>
            </a:r>
            <a:r>
              <a:rPr lang="en-US" sz="2400" dirty="0"/>
              <a:t> et par </a:t>
            </a:r>
            <a:r>
              <a:rPr lang="en-US" sz="2400" dirty="0" err="1"/>
              <a:t>titulaire</a:t>
            </a:r>
            <a:r>
              <a:rPr lang="en-US" sz="2400" dirty="0"/>
              <a:t> de </a:t>
            </a:r>
            <a:r>
              <a:rPr lang="en-US" sz="2400" dirty="0" err="1"/>
              <a:t>mandat</a:t>
            </a:r>
            <a:endParaRPr lang="en-US" sz="2400" dirty="0"/>
          </a:p>
          <a:p>
            <a:pPr algn="just">
              <a:buFont typeface="Wingdings" panose="05000000000000000000" pitchFamily="2" charset="2"/>
              <a:buChar char="§"/>
              <a:defRPr sz="2000">
                <a:solidFill>
                  <a:srgbClr val="000000"/>
                </a:solidFill>
              </a:defRPr>
            </a:pPr>
            <a:r>
              <a:rPr lang="en-US" sz="2400" dirty="0"/>
              <a:t>RS </a:t>
            </a:r>
            <a:r>
              <a:rPr lang="en-US" sz="2400" dirty="0" err="1"/>
              <a:t>peut</a:t>
            </a:r>
            <a:r>
              <a:rPr lang="en-US" sz="2400" dirty="0"/>
              <a:t> </a:t>
            </a:r>
            <a:r>
              <a:rPr lang="en-US" sz="2400" dirty="0">
                <a:solidFill>
                  <a:schemeClr val="accent1"/>
                </a:solidFill>
              </a:rPr>
              <a:t>demander </a:t>
            </a:r>
            <a:r>
              <a:rPr lang="en-US" sz="2400" dirty="0" err="1"/>
              <a:t>ou</a:t>
            </a:r>
            <a:r>
              <a:rPr lang="en-US" sz="2400" dirty="0"/>
              <a:t> </a:t>
            </a:r>
            <a:r>
              <a:rPr lang="en-US" sz="2400" dirty="0" err="1">
                <a:solidFill>
                  <a:schemeClr val="accent1"/>
                </a:solidFill>
              </a:rPr>
              <a:t>répondre</a:t>
            </a:r>
            <a:r>
              <a:rPr lang="en-US" sz="2400" dirty="0">
                <a:solidFill>
                  <a:schemeClr val="accent1"/>
                </a:solidFill>
              </a:rPr>
              <a:t> à </a:t>
            </a:r>
            <a:r>
              <a:rPr lang="en-US" sz="2400" dirty="0" err="1">
                <a:solidFill>
                  <a:schemeClr val="accent1"/>
                </a:solidFill>
              </a:rPr>
              <a:t>une</a:t>
            </a:r>
            <a:r>
              <a:rPr lang="en-US" sz="2400" dirty="0">
                <a:solidFill>
                  <a:schemeClr val="accent1"/>
                </a:solidFill>
              </a:rPr>
              <a:t> invitation</a:t>
            </a:r>
          </a:p>
          <a:p>
            <a:pPr algn="just">
              <a:buFont typeface="Wingdings" panose="05000000000000000000" pitchFamily="2" charset="2"/>
              <a:buChar char="§"/>
              <a:defRPr sz="2000">
                <a:solidFill>
                  <a:srgbClr val="000000"/>
                </a:solidFill>
              </a:defRPr>
            </a:pPr>
            <a:r>
              <a:rPr lang="en-US" sz="2400" dirty="0" err="1"/>
              <a:t>Peut</a:t>
            </a:r>
            <a:r>
              <a:rPr lang="en-US" sz="2400" dirty="0"/>
              <a:t> </a:t>
            </a:r>
            <a:r>
              <a:rPr lang="en-US" sz="2400" dirty="0" err="1"/>
              <a:t>rencontrer</a:t>
            </a:r>
            <a:r>
              <a:rPr lang="en-US" sz="2400" dirty="0"/>
              <a:t> </a:t>
            </a:r>
            <a:r>
              <a:rPr lang="en-US" sz="2400" dirty="0" err="1"/>
              <a:t>une</a:t>
            </a:r>
            <a:r>
              <a:rPr lang="en-US" sz="2400" dirty="0"/>
              <a:t> </a:t>
            </a:r>
            <a:r>
              <a:rPr lang="en-US" sz="2400" dirty="0" err="1"/>
              <a:t>série</a:t>
            </a:r>
            <a:r>
              <a:rPr lang="en-US" sz="2400" dirty="0"/>
              <a:t> </a:t>
            </a:r>
            <a:r>
              <a:rPr lang="en-US" sz="2400" dirty="0" err="1"/>
              <a:t>d’intervenants</a:t>
            </a:r>
            <a:r>
              <a:rPr lang="en-US" sz="2400" dirty="0"/>
              <a:t> </a:t>
            </a:r>
            <a:r>
              <a:rPr lang="en-US" sz="2400" dirty="0" err="1">
                <a:solidFill>
                  <a:schemeClr val="accent1"/>
                </a:solidFill>
              </a:rPr>
              <a:t>gouvernementaux</a:t>
            </a:r>
            <a:r>
              <a:rPr lang="en-US" sz="2400" dirty="0"/>
              <a:t> et </a:t>
            </a:r>
            <a:r>
              <a:rPr lang="en-US" sz="2400" dirty="0">
                <a:solidFill>
                  <a:schemeClr val="accent1"/>
                </a:solidFill>
              </a:rPr>
              <a:t>non-</a:t>
            </a:r>
            <a:r>
              <a:rPr lang="en-US" sz="2400" dirty="0" err="1">
                <a:solidFill>
                  <a:schemeClr val="accent1"/>
                </a:solidFill>
              </a:rPr>
              <a:t>gouvernementaux</a:t>
            </a:r>
            <a:endParaRPr lang="en-US" sz="2400" dirty="0"/>
          </a:p>
          <a:p>
            <a:pPr algn="just">
              <a:buFont typeface="Wingdings" panose="05000000000000000000" pitchFamily="2" charset="2"/>
              <a:buChar char="§"/>
              <a:defRPr sz="2000">
                <a:solidFill>
                  <a:srgbClr val="000000"/>
                </a:solidFill>
              </a:defRPr>
            </a:pPr>
            <a:r>
              <a:rPr lang="en-US" sz="2400" dirty="0" err="1"/>
              <a:t>Évaluer</a:t>
            </a:r>
            <a:r>
              <a:rPr lang="en-US" sz="2400" dirty="0"/>
              <a:t> </a:t>
            </a:r>
            <a:r>
              <a:rPr lang="en-US" sz="2400" dirty="0" err="1"/>
              <a:t>l’état</a:t>
            </a:r>
            <a:r>
              <a:rPr lang="en-US" sz="2400" dirty="0"/>
              <a:t> des droits humans </a:t>
            </a:r>
            <a:r>
              <a:rPr lang="en-US" sz="2400" dirty="0">
                <a:solidFill>
                  <a:schemeClr val="accent1"/>
                </a:solidFill>
              </a:rPr>
              <a:t>sur le terrain</a:t>
            </a:r>
          </a:p>
          <a:p>
            <a:pPr algn="just">
              <a:buFont typeface="Wingdings" panose="05000000000000000000" pitchFamily="2" charset="2"/>
              <a:buChar char="§"/>
              <a:defRPr sz="2000">
                <a:solidFill>
                  <a:srgbClr val="000000"/>
                </a:solidFill>
              </a:defRPr>
            </a:pPr>
            <a:r>
              <a:rPr lang="en-US" sz="2400" dirty="0" err="1"/>
              <a:t>Publier</a:t>
            </a:r>
            <a:r>
              <a:rPr lang="en-US" sz="2400" dirty="0"/>
              <a:t> et </a:t>
            </a:r>
            <a:r>
              <a:rPr lang="en-US" sz="2400" dirty="0" err="1"/>
              <a:t>présenter</a:t>
            </a:r>
            <a:r>
              <a:rPr lang="en-US" sz="2400" dirty="0"/>
              <a:t> le </a:t>
            </a:r>
            <a:r>
              <a:rPr lang="en-US" sz="2400" dirty="0">
                <a:solidFill>
                  <a:schemeClr val="accent1"/>
                </a:solidFill>
              </a:rPr>
              <a:t>rapport </a:t>
            </a:r>
            <a:r>
              <a:rPr lang="en-US" sz="2400" dirty="0" err="1">
                <a:solidFill>
                  <a:schemeClr val="accent1"/>
                </a:solidFill>
              </a:rPr>
              <a:t>d’enquête</a:t>
            </a:r>
            <a:r>
              <a:rPr lang="en-US" sz="2400" dirty="0">
                <a:solidFill>
                  <a:schemeClr val="accent1"/>
                </a:solidFill>
              </a:rPr>
              <a:t> </a:t>
            </a:r>
            <a:r>
              <a:rPr lang="en-US" sz="2400" dirty="0"/>
              <a:t> au CDH </a:t>
            </a:r>
          </a:p>
          <a:p>
            <a:pPr algn="just">
              <a:buFont typeface="Wingdings" panose="05000000000000000000" pitchFamily="2" charset="2"/>
              <a:buChar char="§"/>
              <a:defRPr sz="2000">
                <a:solidFill>
                  <a:srgbClr val="000000"/>
                </a:solidFill>
              </a:defRPr>
            </a:pPr>
            <a:r>
              <a:rPr lang="en-US" sz="2400" dirty="0" err="1"/>
              <a:t>En</a:t>
            </a:r>
            <a:r>
              <a:rPr lang="en-US" sz="2400" dirty="0"/>
              <a:t> 2016, </a:t>
            </a:r>
            <a:r>
              <a:rPr lang="en-US" sz="2400" dirty="0">
                <a:solidFill>
                  <a:schemeClr val="accent1"/>
                </a:solidFill>
              </a:rPr>
              <a:t>96</a:t>
            </a:r>
            <a:r>
              <a:rPr lang="en-US" sz="2400" dirty="0"/>
              <a:t> </a:t>
            </a:r>
            <a:r>
              <a:rPr lang="en-US" sz="2400" dirty="0" err="1"/>
              <a:t>visites</a:t>
            </a:r>
            <a:r>
              <a:rPr lang="en-US" sz="2400" dirty="0"/>
              <a:t> de </a:t>
            </a:r>
            <a:r>
              <a:rPr lang="en-US" sz="2400" dirty="0">
                <a:solidFill>
                  <a:schemeClr val="accent1"/>
                </a:solidFill>
              </a:rPr>
              <a:t>65</a:t>
            </a:r>
            <a:r>
              <a:rPr lang="en-US" sz="2400" dirty="0"/>
              <a:t> pays et </a:t>
            </a:r>
            <a:r>
              <a:rPr lang="en-US" sz="2400" dirty="0" err="1"/>
              <a:t>territoires</a:t>
            </a:r>
            <a:r>
              <a:rPr lang="en-US" sz="2400" dirty="0"/>
              <a:t> (augmentation de 20 % </a:t>
            </a:r>
            <a:r>
              <a:rPr lang="en-US" sz="2400" dirty="0" err="1"/>
              <a:t>depuis</a:t>
            </a:r>
            <a:r>
              <a:rPr lang="en-US" sz="2400" dirty="0"/>
              <a:t> 2015)</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5150" y="519201"/>
            <a:ext cx="3170334" cy="213631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5150" y="3513242"/>
            <a:ext cx="3170334" cy="2112235"/>
          </a:xfrm>
          <a:prstGeom prst="rect">
            <a:avLst/>
          </a:prstGeom>
        </p:spPr>
      </p:pic>
      <p:sp>
        <p:nvSpPr>
          <p:cNvPr id="10" name="TextBox 9"/>
          <p:cNvSpPr txBox="1"/>
          <p:nvPr/>
        </p:nvSpPr>
        <p:spPr>
          <a:xfrm>
            <a:off x="7965150" y="2655519"/>
            <a:ext cx="3399898"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GB" sz="1400" b="1" i="0" u="none" strike="noStrike" cap="none" spc="0" normalizeH="0" baseline="0" dirty="0">
                <a:ln>
                  <a:noFill/>
                </a:ln>
                <a:solidFill>
                  <a:srgbClr val="333333"/>
                </a:solidFill>
                <a:effectLst/>
                <a:uFillTx/>
                <a:sym typeface="Arial"/>
              </a:rPr>
              <a:t>M. </a:t>
            </a:r>
            <a:r>
              <a:rPr kumimoji="0" lang="en-GB" sz="1400" b="1" i="0" u="none" strike="noStrike" cap="none" spc="0" normalizeH="0" baseline="0" dirty="0" err="1">
                <a:ln>
                  <a:noFill/>
                </a:ln>
                <a:solidFill>
                  <a:srgbClr val="333333"/>
                </a:solidFill>
                <a:effectLst/>
                <a:uFillTx/>
                <a:sym typeface="Arial"/>
              </a:rPr>
              <a:t>Maina</a:t>
            </a:r>
            <a:r>
              <a:rPr kumimoji="0" lang="en-GB" sz="1400" b="1" i="0" u="none" strike="noStrike" cap="none" spc="0" normalizeH="0" baseline="0" dirty="0">
                <a:ln>
                  <a:noFill/>
                </a:ln>
                <a:solidFill>
                  <a:srgbClr val="333333"/>
                </a:solidFill>
                <a:effectLst/>
                <a:uFillTx/>
                <a:sym typeface="Arial"/>
              </a:rPr>
              <a:t> </a:t>
            </a:r>
            <a:r>
              <a:rPr kumimoji="0" lang="en-GB" sz="1400" b="1" i="0" u="none" strike="noStrike" cap="none" spc="0" normalizeH="0" baseline="0" dirty="0" err="1">
                <a:ln>
                  <a:noFill/>
                </a:ln>
                <a:solidFill>
                  <a:srgbClr val="333333"/>
                </a:solidFill>
                <a:effectLst/>
                <a:uFillTx/>
                <a:sym typeface="Arial"/>
              </a:rPr>
              <a:t>Kiai</a:t>
            </a:r>
            <a:r>
              <a:rPr kumimoji="0" lang="en-GB" sz="1400" b="1" i="0" u="none" strike="noStrike" cap="none" spc="0" normalizeH="0" baseline="0" dirty="0">
                <a:ln>
                  <a:noFill/>
                </a:ln>
                <a:solidFill>
                  <a:srgbClr val="333333"/>
                </a:solidFill>
                <a:effectLst/>
                <a:uFillTx/>
                <a:sym typeface="Arial"/>
              </a:rPr>
              <a:t> (RS sur le droit de </a:t>
            </a:r>
            <a:r>
              <a:rPr kumimoji="0" lang="en-GB" sz="1400" b="1" i="0" u="none" strike="noStrike" cap="none" spc="0" normalizeH="0" baseline="0" dirty="0" err="1">
                <a:ln>
                  <a:noFill/>
                </a:ln>
                <a:solidFill>
                  <a:srgbClr val="333333"/>
                </a:solidFill>
                <a:effectLst/>
                <a:uFillTx/>
                <a:sym typeface="Arial"/>
              </a:rPr>
              <a:t>réunion</a:t>
            </a:r>
            <a:r>
              <a:rPr kumimoji="0" lang="en-GB" sz="1400" b="1" i="0" u="none" strike="noStrike" cap="none" spc="0" normalizeH="0" baseline="0" dirty="0">
                <a:ln>
                  <a:noFill/>
                </a:ln>
                <a:solidFill>
                  <a:srgbClr val="333333"/>
                </a:solidFill>
                <a:effectLst/>
                <a:uFillTx/>
                <a:sym typeface="Arial"/>
              </a:rPr>
              <a:t> </a:t>
            </a:r>
            <a:r>
              <a:rPr kumimoji="0" lang="en-GB" sz="1400" b="1" i="0" u="none" strike="noStrike" cap="none" spc="0" normalizeH="0" baseline="0" dirty="0" err="1">
                <a:ln>
                  <a:noFill/>
                </a:ln>
                <a:solidFill>
                  <a:srgbClr val="333333"/>
                </a:solidFill>
                <a:effectLst/>
                <a:uFillTx/>
                <a:sym typeface="Arial"/>
              </a:rPr>
              <a:t>pacifique</a:t>
            </a:r>
            <a:r>
              <a:rPr kumimoji="0" lang="en-GB" sz="1400" b="1" i="0" u="none" strike="noStrike" cap="none" spc="0" normalizeH="0" baseline="0" dirty="0">
                <a:ln>
                  <a:noFill/>
                </a:ln>
                <a:solidFill>
                  <a:srgbClr val="333333"/>
                </a:solidFill>
                <a:effectLst/>
                <a:uFillTx/>
                <a:sym typeface="Arial"/>
              </a:rPr>
              <a:t>)</a:t>
            </a:r>
          </a:p>
          <a:p>
            <a:pPr marL="0" marR="0" indent="0" algn="l" defTabSz="457200" rtl="0" fontAlgn="auto" latinLnBrk="0" hangingPunct="0">
              <a:lnSpc>
                <a:spcPct val="100000"/>
              </a:lnSpc>
              <a:spcBef>
                <a:spcPts val="0"/>
              </a:spcBef>
              <a:spcAft>
                <a:spcPts val="0"/>
              </a:spcAft>
              <a:buClrTx/>
              <a:buSzTx/>
              <a:buFontTx/>
              <a:buNone/>
              <a:tabLst/>
            </a:pPr>
            <a:r>
              <a:rPr lang="en-GB" sz="1400" dirty="0"/>
              <a:t>Rencontre avec le </a:t>
            </a:r>
            <a:r>
              <a:rPr lang="en-GB" sz="1400" dirty="0" err="1"/>
              <a:t>ministre</a:t>
            </a:r>
            <a:r>
              <a:rPr lang="en-GB" sz="1400" dirty="0"/>
              <a:t> </a:t>
            </a:r>
            <a:r>
              <a:rPr lang="en-GB" sz="1400" dirty="0" err="1"/>
              <a:t>kazakh</a:t>
            </a:r>
            <a:r>
              <a:rPr lang="en-GB" sz="1400" dirty="0"/>
              <a:t> des Affaires </a:t>
            </a:r>
            <a:r>
              <a:rPr lang="en-GB" sz="1400" dirty="0" err="1"/>
              <a:t>étrangères</a:t>
            </a:r>
            <a:endParaRPr lang="en-GB" sz="1400" b="1" dirty="0">
              <a:solidFill>
                <a:schemeClr val="accent1"/>
              </a:solidFill>
            </a:endParaRPr>
          </a:p>
        </p:txBody>
      </p:sp>
      <p:sp>
        <p:nvSpPr>
          <p:cNvPr id="11" name="TextBox 10"/>
          <p:cNvSpPr txBox="1"/>
          <p:nvPr/>
        </p:nvSpPr>
        <p:spPr>
          <a:xfrm>
            <a:off x="7965150" y="5625477"/>
            <a:ext cx="393457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GB" sz="1400" b="1" i="0" u="none" strike="noStrike" cap="none" spc="0" normalizeH="0" baseline="0" dirty="0">
                <a:ln>
                  <a:noFill/>
                </a:ln>
                <a:solidFill>
                  <a:srgbClr val="333333"/>
                </a:solidFill>
                <a:effectLst/>
                <a:uFillTx/>
                <a:latin typeface="Arial"/>
                <a:ea typeface="Arial"/>
                <a:cs typeface="Arial"/>
                <a:sym typeface="Arial"/>
              </a:rPr>
              <a:t>Mme Rhona</a:t>
            </a:r>
            <a:r>
              <a:rPr kumimoji="0" lang="en-GB" sz="1400" b="1" i="0" u="none" strike="noStrike" cap="none" spc="0" normalizeH="0" dirty="0">
                <a:ln>
                  <a:noFill/>
                </a:ln>
                <a:solidFill>
                  <a:srgbClr val="333333"/>
                </a:solidFill>
                <a:effectLst/>
                <a:uFillTx/>
                <a:latin typeface="Arial"/>
                <a:ea typeface="Arial"/>
                <a:cs typeface="Arial"/>
                <a:sym typeface="Arial"/>
              </a:rPr>
              <a:t> Smith (RS pour </a:t>
            </a:r>
            <a:r>
              <a:rPr lang="en-GB" sz="1400" b="1" dirty="0">
                <a:solidFill>
                  <a:srgbClr val="333333"/>
                </a:solidFill>
                <a:latin typeface="Arial"/>
                <a:ea typeface="Arial"/>
                <a:cs typeface="Arial"/>
                <a:sym typeface="Arial"/>
              </a:rPr>
              <a:t>l</a:t>
            </a:r>
            <a:r>
              <a:rPr kumimoji="0" lang="en-GB" sz="1400" b="1" i="0" u="none" strike="noStrike" cap="none" spc="0" normalizeH="0" dirty="0">
                <a:ln>
                  <a:noFill/>
                </a:ln>
                <a:solidFill>
                  <a:srgbClr val="333333"/>
                </a:solidFill>
                <a:effectLst/>
                <a:uFillTx/>
                <a:latin typeface="Arial"/>
                <a:ea typeface="Arial"/>
                <a:cs typeface="Arial"/>
                <a:sym typeface="Arial"/>
              </a:rPr>
              <a:t>e </a:t>
            </a:r>
            <a:r>
              <a:rPr kumimoji="0" lang="en-GB" sz="1400" b="1" i="0" u="none" strike="noStrike" cap="none" spc="0" normalizeH="0" dirty="0" err="1">
                <a:ln>
                  <a:noFill/>
                </a:ln>
                <a:solidFill>
                  <a:srgbClr val="333333"/>
                </a:solidFill>
                <a:effectLst/>
                <a:uFillTx/>
                <a:latin typeface="Arial"/>
                <a:ea typeface="Arial"/>
                <a:cs typeface="Arial"/>
                <a:sym typeface="Arial"/>
              </a:rPr>
              <a:t>Cambodge</a:t>
            </a:r>
            <a:r>
              <a:rPr kumimoji="0" lang="en-GB" sz="1400" b="1" i="0" u="none" strike="noStrike" cap="none" spc="0" normalizeH="0" dirty="0">
                <a:ln>
                  <a:noFill/>
                </a:ln>
                <a:solidFill>
                  <a:srgbClr val="333333"/>
                </a:solidFill>
                <a:effectLst/>
                <a:uFillTx/>
                <a:latin typeface="Arial"/>
                <a:ea typeface="Arial"/>
                <a:cs typeface="Arial"/>
                <a:sym typeface="Arial"/>
              </a:rPr>
              <a:t>)</a:t>
            </a:r>
          </a:p>
          <a:p>
            <a:pPr marL="0" marR="0" indent="0" algn="l" defTabSz="457200" rtl="0" fontAlgn="auto" latinLnBrk="0" hangingPunct="0">
              <a:lnSpc>
                <a:spcPct val="100000"/>
              </a:lnSpc>
              <a:spcBef>
                <a:spcPts val="0"/>
              </a:spcBef>
              <a:spcAft>
                <a:spcPts val="0"/>
              </a:spcAft>
              <a:buClrTx/>
              <a:buSzTx/>
              <a:buFontTx/>
              <a:buNone/>
              <a:tabLst/>
            </a:pPr>
            <a:r>
              <a:rPr lang="en-GB" sz="1400" dirty="0"/>
              <a:t>Rencontre au </a:t>
            </a:r>
            <a:r>
              <a:rPr lang="en-GB" sz="1400" dirty="0" err="1"/>
              <a:t>ministère</a:t>
            </a:r>
            <a:r>
              <a:rPr lang="en-GB" sz="1400" dirty="0"/>
              <a:t> de la Justice – Phnom Penh</a:t>
            </a:r>
            <a:endParaRPr kumimoji="0" lang="en-GB" sz="1400" b="0" i="0" u="none" strike="noStrike" cap="none" spc="0" normalizeH="0" baseline="0" dirty="0">
              <a:ln>
                <a:noFill/>
              </a:ln>
              <a:solidFill>
                <a:srgbClr val="333333"/>
              </a:solidFill>
              <a:effectLst/>
              <a:uFillTx/>
              <a:sym typeface="Arial"/>
            </a:endParaRPr>
          </a:p>
        </p:txBody>
      </p:sp>
    </p:spTree>
    <p:extLst>
      <p:ext uri="{BB962C8B-B14F-4D97-AF65-F5344CB8AC3E}">
        <p14:creationId xmlns:p14="http://schemas.microsoft.com/office/powerpoint/2010/main" val="2211611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TotalTime>
  <Words>1468</Words>
  <Application>Microsoft Office PowerPoint</Application>
  <PresentationFormat>Grand écran</PresentationFormat>
  <Paragraphs>218</Paragraphs>
  <Slides>22</Slides>
  <Notes>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22</vt:i4>
      </vt:variant>
    </vt:vector>
  </HeadingPairs>
  <TitlesOfParts>
    <vt:vector size="30" baseType="lpstr">
      <vt:lpstr>Arial</vt:lpstr>
      <vt:lpstr>Baskerville Old Face</vt:lpstr>
      <vt:lpstr>Calibri</vt:lpstr>
      <vt:lpstr>Calibri Light</vt:lpstr>
      <vt:lpstr>Garamond</vt:lpstr>
      <vt:lpstr>Times New Roman</vt:lpstr>
      <vt:lpstr>Wingdings</vt:lpstr>
      <vt:lpstr>Office Theme</vt:lpstr>
      <vt:lpstr>Présentation PowerPoint</vt:lpstr>
      <vt:lpstr>Que sont les procédures spéciales ? </vt:lpstr>
      <vt:lpstr> Que sont les procédures spéciales ? </vt:lpstr>
      <vt:lpstr> Que sont les procédures spéciales ? </vt:lpstr>
      <vt:lpstr> Que sont les procédures spéciales ? </vt:lpstr>
      <vt:lpstr> Que sont les procédures spéciales ? </vt:lpstr>
      <vt:lpstr>Activités principales Travail thématique ¦ Missions dans les pays ¦ Communications ¦ Application effective de normes ¦ Sensibilisation </vt:lpstr>
      <vt:lpstr> Travail thématique </vt:lpstr>
      <vt:lpstr> Missions par pays </vt:lpstr>
      <vt:lpstr> Missions par pays </vt:lpstr>
      <vt:lpstr> Communications </vt:lpstr>
      <vt:lpstr> Communications </vt:lpstr>
      <vt:lpstr> Communications </vt:lpstr>
      <vt:lpstr> Application efficace de normes </vt:lpstr>
      <vt:lpstr> Sensibilisation </vt:lpstr>
      <vt:lpstr>Rapporteur spécial sur les questions relatives aux minorités </vt:lpstr>
      <vt:lpstr> RS Minorités </vt:lpstr>
      <vt:lpstr> RS Minorités </vt:lpstr>
      <vt:lpstr>Présentation PowerPoint</vt:lpstr>
      <vt:lpstr> </vt:lpstr>
      <vt:lpstr>Présentation PowerPoint</vt:lpstr>
      <vt:lpstr> Thank you - Merci – Shokran - Tanmirt!  Dankie  Go raibh maith agaibh  danke   gracias   شكرا   Grazie   shokria   謝謝  terimah kasi   շնորհակալ եմ  Dank U obrigado   takker De    благодаря ти   תודה רבה   být zavázán tebe    tak for lån  kiittää te   köszönöm ありがとう þakka þú      takk skal du ha   σας ευχαριστούμε  pasalamatan ka   dziękuję    mulţumesc   благодарю   ddiolch 'ch   eyvallah    gratias ago vos    eskerrik asko    salamat   danko    tank   mihi    gràcies    تشکر    takk    danki    tapadh leat    asante    tamemmirt   chyeju kaba sai    go raibh maith agaibh     Khanganav    Eso     Blagodaram    Kilissow    Bayarlalaa     Giittus    Litumezi    Dakujem </vt:lpstr>
    </vt:vector>
  </TitlesOfParts>
  <Company>OHCHR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Damianos Serefidis</dc:creator>
  <cp:lastModifiedBy>fernand de varennes</cp:lastModifiedBy>
  <cp:revision>39</cp:revision>
  <dcterms:created xsi:type="dcterms:W3CDTF">2017-09-29T13:46:30Z</dcterms:created>
  <dcterms:modified xsi:type="dcterms:W3CDTF">2019-10-28T04:44:10Z</dcterms:modified>
</cp:coreProperties>
</file>