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8"/>
  </p:notesMasterIdLst>
  <p:sldIdLst>
    <p:sldId id="256" r:id="rId2"/>
    <p:sldId id="284" r:id="rId3"/>
    <p:sldId id="285" r:id="rId4"/>
    <p:sldId id="286" r:id="rId5"/>
    <p:sldId id="287" r:id="rId6"/>
    <p:sldId id="288" r:id="rId7"/>
  </p:sldIdLst>
  <p:sldSz cx="12192000" cy="6858000"/>
  <p:notesSz cx="6797675" cy="987425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245" autoAdjust="0"/>
    <p:restoredTop sz="94660"/>
  </p:normalViewPr>
  <p:slideViewPr>
    <p:cSldViewPr snapToGrid="0">
      <p:cViewPr varScale="1">
        <p:scale>
          <a:sx n="60" d="100"/>
          <a:sy n="60" d="100"/>
        </p:scale>
        <p:origin x="-846" y="-9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3713"/>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50443" y="0"/>
            <a:ext cx="2945659" cy="493713"/>
          </a:xfrm>
          <a:prstGeom prst="rect">
            <a:avLst/>
          </a:prstGeom>
        </p:spPr>
        <p:txBody>
          <a:bodyPr vert="horz" lIns="91440" tIns="45720" rIns="91440" bIns="45720" rtlCol="0"/>
          <a:lstStyle>
            <a:lvl1pPr algn="r">
              <a:defRPr sz="1200"/>
            </a:lvl1pPr>
          </a:lstStyle>
          <a:p>
            <a:fld id="{E59D7D78-F4FA-482D-BDA7-9EF5D6D5BE11}" type="datetimeFigureOut">
              <a:rPr lang="en-GB" smtClean="0"/>
              <a:t>05/05/2019</a:t>
            </a:fld>
            <a:endParaRPr lang="en-GB"/>
          </a:p>
        </p:txBody>
      </p:sp>
      <p:sp>
        <p:nvSpPr>
          <p:cNvPr id="4" name="Slide Image Placeholder 3"/>
          <p:cNvSpPr>
            <a:spLocks noGrp="1" noRot="1" noChangeAspect="1"/>
          </p:cNvSpPr>
          <p:nvPr>
            <p:ph type="sldImg" idx="2"/>
          </p:nvPr>
        </p:nvSpPr>
        <p:spPr>
          <a:xfrm>
            <a:off x="109538" y="741363"/>
            <a:ext cx="6578600" cy="370205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79768" y="4690269"/>
            <a:ext cx="5438140" cy="4443413"/>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9378824"/>
            <a:ext cx="2945659" cy="493713"/>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50443" y="9378824"/>
            <a:ext cx="2945659" cy="493713"/>
          </a:xfrm>
          <a:prstGeom prst="rect">
            <a:avLst/>
          </a:prstGeom>
        </p:spPr>
        <p:txBody>
          <a:bodyPr vert="horz" lIns="91440" tIns="45720" rIns="91440" bIns="45720" rtlCol="0" anchor="b"/>
          <a:lstStyle>
            <a:lvl1pPr algn="r">
              <a:defRPr sz="1200"/>
            </a:lvl1pPr>
          </a:lstStyle>
          <a:p>
            <a:fld id="{7DE303A6-917C-48D9-86F4-494EF2086918}" type="slidenum">
              <a:rPr lang="en-GB" smtClean="0"/>
              <a:t>‹#›</a:t>
            </a:fld>
            <a:endParaRPr lang="en-GB"/>
          </a:p>
        </p:txBody>
      </p:sp>
    </p:spTree>
    <p:extLst>
      <p:ext uri="{BB962C8B-B14F-4D97-AF65-F5344CB8AC3E}">
        <p14:creationId xmlns:p14="http://schemas.microsoft.com/office/powerpoint/2010/main" val="42086136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6" name="Rounded Rectangle 15"/>
          <p:cNvSpPr/>
          <p:nvPr/>
        </p:nvSpPr>
        <p:spPr>
          <a:xfrm>
            <a:off x="304800" y="228600"/>
            <a:ext cx="11594592"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9"/>
          <p:cNvGrpSpPr>
            <a:grpSpLocks noChangeAspect="1"/>
          </p:cNvGrpSpPr>
          <p:nvPr/>
        </p:nvGrpSpPr>
        <p:grpSpPr bwMode="hidden">
          <a:xfrm>
            <a:off x="282220" y="5353963"/>
            <a:ext cx="11631168" cy="1331580"/>
            <a:chOff x="-3905250" y="4294188"/>
            <a:chExt cx="13011150" cy="1892300"/>
          </a:xfrm>
        </p:grpSpPr>
        <p:sp>
          <p:nvSpPr>
            <p:cNvPr id="11"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5"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ctrTitle"/>
          </p:nvPr>
        </p:nvSpPr>
        <p:spPr>
          <a:xfrm>
            <a:off x="914400" y="1600200"/>
            <a:ext cx="10363200" cy="1780108"/>
          </a:xfrm>
        </p:spPr>
        <p:txBody>
          <a:bodyPr anchor="b">
            <a:normAutofit/>
          </a:bodyPr>
          <a:lstStyle>
            <a:lvl1pPr>
              <a:defRPr sz="4400">
                <a:solidFill>
                  <a:srgbClr val="FFFFFF"/>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828800" y="3556001"/>
            <a:ext cx="8534400" cy="1473200"/>
          </a:xfrm>
        </p:spPr>
        <p:txBody>
          <a:bodyPr>
            <a:normAutofit/>
          </a:bodyPr>
          <a:lstStyle>
            <a:lvl1pPr marL="0" indent="0" algn="ctr">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61F948DB-D788-4BAF-ADD1-C4A2F5C6DE82}" type="datetimeFigureOut">
              <a:rPr lang="en-GB" smtClean="0"/>
              <a:t>05/05/2019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78ABA9-63D4-4B7C-9485-F9FB39AEB2B6}" type="slidenum">
              <a:rPr lang="en-GB" smtClean="0"/>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nchor="ctr"/>
          <a:lstStyle>
            <a:lvl1pPr algn="l">
              <a:defRPr/>
            </a:lvl1pPr>
            <a:lvl2pPr algn="l">
              <a:defRPr/>
            </a:lvl2pPr>
            <a:lvl3pPr algn="l">
              <a:defRPr/>
            </a:lvl3pPr>
            <a:lvl4pPr algn="l">
              <a:defRPr/>
            </a:lvl4pPr>
            <a:lvl5pPr algn="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1F948DB-D788-4BAF-ADD1-C4A2F5C6DE82}" type="datetimeFigureOut">
              <a:rPr lang="en-GB" smtClean="0"/>
              <a:t>05/05/2019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78ABA9-63D4-4B7C-9485-F9FB39AEB2B6}" type="slidenum">
              <a:rPr lang="en-GB" smtClean="0"/>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1" name="Rounded Rectangle 20"/>
          <p:cNvSpPr/>
          <p:nvPr/>
        </p:nvSpPr>
        <p:spPr bwMode="hidden">
          <a:xfrm>
            <a:off x="304800" y="228600"/>
            <a:ext cx="11594592"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61F948DB-D788-4BAF-ADD1-C4A2F5C6DE82}" type="datetimeFigureOut">
              <a:rPr lang="en-GB" smtClean="0"/>
              <a:t>05/05/2019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78ABA9-63D4-4B7C-9485-F9FB39AEB2B6}" type="slidenum">
              <a:rPr lang="en-GB" smtClean="0"/>
              <a:t>‹#›</a:t>
            </a:fld>
            <a:endParaRPr lang="en-GB"/>
          </a:p>
        </p:txBody>
      </p:sp>
      <p:grpSp>
        <p:nvGrpSpPr>
          <p:cNvPr id="15" name="Group 14"/>
          <p:cNvGrpSpPr>
            <a:grpSpLocks noChangeAspect="1"/>
          </p:cNvGrpSpPr>
          <p:nvPr/>
        </p:nvGrpSpPr>
        <p:grpSpPr bwMode="hidden">
          <a:xfrm>
            <a:off x="282220" y="714191"/>
            <a:ext cx="11631168" cy="1331580"/>
            <a:chOff x="-3905250" y="4294188"/>
            <a:chExt cx="13011150" cy="1892300"/>
          </a:xfrm>
        </p:grpSpPr>
        <p:sp>
          <p:nvSpPr>
            <p:cNvPr id="16"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0" name="Freeform 19"/>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Vertical Title 1"/>
          <p:cNvSpPr>
            <a:spLocks noGrp="1"/>
          </p:cNvSpPr>
          <p:nvPr>
            <p:ph type="title" orient="vert"/>
          </p:nvPr>
        </p:nvSpPr>
        <p:spPr>
          <a:xfrm>
            <a:off x="8839200" y="1447801"/>
            <a:ext cx="2743200" cy="4487333"/>
          </a:xfrm>
        </p:spPr>
        <p:txBody>
          <a:bodyPr vert="eaVert" anchor="ctr"/>
          <a:lstStyle>
            <a:lvl1pPr algn="l">
              <a:defRPr>
                <a:solidFill>
                  <a:schemeClr val="tx2"/>
                </a:solidFill>
              </a:defRPr>
            </a:lvl1p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09600" y="1447800"/>
            <a:ext cx="8026400" cy="4487334"/>
          </a:xfrm>
        </p:spPr>
        <p:txBody>
          <a:bodyPr vert="eaVert"/>
          <a:lstStyle>
            <a:lvl1pPr>
              <a:buClr>
                <a:schemeClr val="accent1"/>
              </a:buClr>
              <a:defRPr/>
            </a:lvl1pPr>
            <a:lvl2pPr>
              <a:buClr>
                <a:schemeClr val="accent1"/>
              </a:buClr>
              <a:defRPr/>
            </a:lvl2pPr>
            <a:lvl3pPr>
              <a:buClr>
                <a:schemeClr val="accent1"/>
              </a:buClr>
              <a:defRPr/>
            </a:lvl3pPr>
            <a:lvl4pPr>
              <a:buClr>
                <a:schemeClr val="accent1"/>
              </a:buClr>
              <a:defRPr/>
            </a:lvl4pPr>
            <a:lvl5pPr>
              <a:buClr>
                <a:schemeClr val="accent1"/>
              </a:buCl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1F948DB-D788-4BAF-ADD1-C4A2F5C6DE82}" type="datetimeFigureOut">
              <a:rPr lang="en-GB" smtClean="0"/>
              <a:t>05/05/2019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78ABA9-63D4-4B7C-9485-F9FB39AEB2B6}" type="slidenum">
              <a:rPr lang="en-GB" smtClean="0"/>
              <a:t>‹#›</a:t>
            </a:fld>
            <a:endParaRPr lang="en-GB"/>
          </a:p>
        </p:txBody>
      </p:sp>
      <p:sp>
        <p:nvSpPr>
          <p:cNvPr id="7" name="Title 6"/>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14" name="Rounded Rectangle 13"/>
          <p:cNvSpPr/>
          <p:nvPr/>
        </p:nvSpPr>
        <p:spPr>
          <a:xfrm>
            <a:off x="304800" y="228600"/>
            <a:ext cx="11594592" cy="4736592"/>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Freeform 14"/>
          <p:cNvSpPr>
            <a:spLocks/>
          </p:cNvSpPr>
          <p:nvPr/>
        </p:nvSpPr>
        <p:spPr bwMode="hidden">
          <a:xfrm>
            <a:off x="8063251" y="4203592"/>
            <a:ext cx="3835239" cy="714026"/>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8"/>
          <p:cNvSpPr>
            <a:spLocks/>
          </p:cNvSpPr>
          <p:nvPr/>
        </p:nvSpPr>
        <p:spPr bwMode="hidden">
          <a:xfrm>
            <a:off x="3492427" y="4075290"/>
            <a:ext cx="7392687" cy="850138"/>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22"/>
          <p:cNvSpPr>
            <a:spLocks/>
          </p:cNvSpPr>
          <p:nvPr/>
        </p:nvSpPr>
        <p:spPr bwMode="hidden">
          <a:xfrm>
            <a:off x="3771637" y="4087562"/>
            <a:ext cx="7290640" cy="774272"/>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6"/>
          <p:cNvSpPr>
            <a:spLocks/>
          </p:cNvSpPr>
          <p:nvPr/>
        </p:nvSpPr>
        <p:spPr bwMode="hidden">
          <a:xfrm>
            <a:off x="7479319" y="4074175"/>
            <a:ext cx="4410667" cy="651549"/>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3" name="Freeform 10"/>
          <p:cNvSpPr>
            <a:spLocks/>
          </p:cNvSpPr>
          <p:nvPr/>
        </p:nvSpPr>
        <p:spPr bwMode="hidden">
          <a:xfrm>
            <a:off x="282220" y="4058555"/>
            <a:ext cx="11631168" cy="1329874"/>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 name="Title 1"/>
          <p:cNvSpPr>
            <a:spLocks noGrp="1"/>
          </p:cNvSpPr>
          <p:nvPr>
            <p:ph type="title"/>
          </p:nvPr>
        </p:nvSpPr>
        <p:spPr>
          <a:xfrm>
            <a:off x="920043" y="2463560"/>
            <a:ext cx="10363200" cy="1524000"/>
          </a:xfrm>
        </p:spPr>
        <p:txBody>
          <a:bodyPr anchor="t">
            <a:normAutofit/>
          </a:bodyPr>
          <a:lstStyle>
            <a:lvl1pPr algn="ctr">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1823153" y="1437449"/>
            <a:ext cx="8556979" cy="939801"/>
          </a:xfrm>
        </p:spPr>
        <p:txBody>
          <a:bodyPr anchor="b">
            <a:normAutofit/>
          </a:bodyPr>
          <a:lstStyle>
            <a:lvl1pPr marL="0" indent="0" algn="ctr">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1F948DB-D788-4BAF-ADD1-C4A2F5C6DE82}" type="datetimeFigureOut">
              <a:rPr lang="en-GB" smtClean="0"/>
              <a:t>05/05/2019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78ABA9-63D4-4B7C-9485-F9FB39AEB2B6}" type="slidenum">
              <a:rPr lang="en-GB" smtClean="0"/>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61F948DB-D788-4BAF-ADD1-C4A2F5C6DE82}" type="datetimeFigureOut">
              <a:rPr lang="en-GB" smtClean="0"/>
              <a:t>05/05/2019</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8C78ABA9-63D4-4B7C-9485-F9FB39AEB2B6}" type="slidenum">
              <a:rPr lang="en-GB" smtClean="0"/>
              <a:t>‹#›</a:t>
            </a:fld>
            <a:endParaRPr lang="en-GB"/>
          </a:p>
        </p:txBody>
      </p:sp>
      <p:sp>
        <p:nvSpPr>
          <p:cNvPr id="9" name="Content Placeholder 8"/>
          <p:cNvSpPr>
            <a:spLocks noGrp="1"/>
          </p:cNvSpPr>
          <p:nvPr>
            <p:ph sz="quarter" idx="13"/>
          </p:nvPr>
        </p:nvSpPr>
        <p:spPr>
          <a:xfrm>
            <a:off x="902207" y="2679192"/>
            <a:ext cx="5096256" cy="34472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6193536" y="2679192"/>
            <a:ext cx="5096256" cy="34472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902208" y="2678114"/>
            <a:ext cx="5096256" cy="639762"/>
          </a:xfrm>
        </p:spPr>
        <p:txBody>
          <a:bodyPr anchor="ctr"/>
          <a:lstStyle>
            <a:lvl1pPr marL="0" indent="0" algn="ctr">
              <a:buNone/>
              <a:defRPr sz="2400" b="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903110" y="3429001"/>
            <a:ext cx="5093407"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197600" y="2678113"/>
            <a:ext cx="5096256" cy="639762"/>
          </a:xfrm>
        </p:spPr>
        <p:txBody>
          <a:bodyPr anchor="ctr"/>
          <a:lstStyle>
            <a:lvl1pPr marL="0" indent="0" algn="ctr">
              <a:buNone/>
              <a:defRPr sz="2400" b="0" i="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93367" y="3429001"/>
            <a:ext cx="5096256"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61F948DB-D788-4BAF-ADD1-C4A2F5C6DE82}" type="datetimeFigureOut">
              <a:rPr lang="en-GB" smtClean="0"/>
              <a:t>05/05/2019</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8C78ABA9-63D4-4B7C-9485-F9FB39AEB2B6}" type="slidenum">
              <a:rPr lang="en-GB" smtClean="0"/>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1F948DB-D788-4BAF-ADD1-C4A2F5C6DE82}" type="datetimeFigureOut">
              <a:rPr lang="en-GB" smtClean="0"/>
              <a:t>05/05/2019</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8C78ABA9-63D4-4B7C-9485-F9FB39AEB2B6}" type="slidenum">
              <a:rPr lang="en-GB" smtClean="0"/>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12" name="Rounded Rectangle 11"/>
          <p:cNvSpPr/>
          <p:nvPr/>
        </p:nvSpPr>
        <p:spPr>
          <a:xfrm>
            <a:off x="304800" y="228600"/>
            <a:ext cx="11594592"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p:cNvGrpSpPr>
            <a:grpSpLocks noChangeAspect="1"/>
          </p:cNvGrpSpPr>
          <p:nvPr/>
        </p:nvGrpSpPr>
        <p:grpSpPr bwMode="hidden">
          <a:xfrm>
            <a:off x="282220" y="714191"/>
            <a:ext cx="11631168" cy="1329874"/>
            <a:chOff x="-3905251" y="4294188"/>
            <a:chExt cx="13027839" cy="1892300"/>
          </a:xfrm>
        </p:grpSpPr>
        <p:sp>
          <p:nvSpPr>
            <p:cNvPr id="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Date Placeholder 1"/>
          <p:cNvSpPr>
            <a:spLocks noGrp="1"/>
          </p:cNvSpPr>
          <p:nvPr>
            <p:ph type="dt" sz="half" idx="10"/>
          </p:nvPr>
        </p:nvSpPr>
        <p:spPr/>
        <p:txBody>
          <a:bodyPr/>
          <a:lstStyle/>
          <a:p>
            <a:fld id="{61F948DB-D788-4BAF-ADD1-C4A2F5C6DE82}" type="datetimeFigureOut">
              <a:rPr lang="en-GB" smtClean="0"/>
              <a:t>05/05/2019</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8C78ABA9-63D4-4B7C-9485-F9FB39AEB2B6}" type="slidenum">
              <a:rPr lang="en-GB" smtClean="0"/>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5" name="Rounded Rectangle 14"/>
          <p:cNvSpPr/>
          <p:nvPr/>
        </p:nvSpPr>
        <p:spPr>
          <a:xfrm>
            <a:off x="304800" y="228600"/>
            <a:ext cx="11594592"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61F948DB-D788-4BAF-ADD1-C4A2F5C6DE82}" type="datetimeFigureOut">
              <a:rPr lang="en-GB" smtClean="0"/>
              <a:t>05/05/2019</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8C78ABA9-63D4-4B7C-9485-F9FB39AEB2B6}" type="slidenum">
              <a:rPr lang="en-GB" smtClean="0"/>
              <a:t>‹#›</a:t>
            </a:fld>
            <a:endParaRPr lang="en-GB"/>
          </a:p>
        </p:txBody>
      </p:sp>
      <p:sp>
        <p:nvSpPr>
          <p:cNvPr id="4" name="Text Placeholder 3"/>
          <p:cNvSpPr>
            <a:spLocks noGrp="1"/>
          </p:cNvSpPr>
          <p:nvPr>
            <p:ph type="body" sz="half" idx="2"/>
          </p:nvPr>
        </p:nvSpPr>
        <p:spPr>
          <a:xfrm>
            <a:off x="1219200" y="3581401"/>
            <a:ext cx="4470400" cy="1905001"/>
          </a:xfrm>
        </p:spPr>
        <p:txBody>
          <a:bodyPr anchor="t">
            <a:normAutofit/>
          </a:bodyPr>
          <a:lstStyle>
            <a:lvl1pPr marL="0" indent="0">
              <a:spcBef>
                <a:spcPts val="0"/>
              </a:spcBef>
              <a:spcAft>
                <a:spcPts val="600"/>
              </a:spcAft>
              <a:buNone/>
              <a:defRPr sz="18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grpSp>
        <p:nvGrpSpPr>
          <p:cNvPr id="2" name="Group 23"/>
          <p:cNvGrpSpPr>
            <a:grpSpLocks noChangeAspect="1"/>
          </p:cNvGrpSpPr>
          <p:nvPr/>
        </p:nvGrpSpPr>
        <p:grpSpPr bwMode="hidden">
          <a:xfrm>
            <a:off x="282220" y="714191"/>
            <a:ext cx="11631168" cy="1331580"/>
            <a:chOff x="-3905250" y="4294188"/>
            <a:chExt cx="13011150" cy="1892300"/>
          </a:xfrm>
        </p:grpSpPr>
        <p:sp>
          <p:nvSpPr>
            <p:cNvPr id="25"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6"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9" name="Freeform 28"/>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2" name="Title 21"/>
          <p:cNvSpPr>
            <a:spLocks noGrp="1"/>
          </p:cNvSpPr>
          <p:nvPr>
            <p:ph type="title"/>
          </p:nvPr>
        </p:nvSpPr>
        <p:spPr>
          <a:xfrm>
            <a:off x="1219200" y="2286000"/>
            <a:ext cx="4470400" cy="1252728"/>
          </a:xfrm>
        </p:spPr>
        <p:txBody>
          <a:bodyPr anchor="b">
            <a:noAutofit/>
          </a:bodyPr>
          <a:lstStyle>
            <a:lvl1pPr algn="l">
              <a:defRPr sz="3200">
                <a:solidFill>
                  <a:schemeClr val="tx2"/>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6202616" y="1828800"/>
            <a:ext cx="5205435" cy="3810000"/>
          </a:xfrm>
        </p:spPr>
        <p:txBody>
          <a:bodyPr anchor="ctr"/>
          <a:lstStyle>
            <a:lvl1pPr>
              <a:buClr>
                <a:schemeClr val="bg1"/>
              </a:buClr>
              <a:defRPr sz="2200">
                <a:solidFill>
                  <a:schemeClr val="tx2"/>
                </a:solidFill>
              </a:defRPr>
            </a:lvl1pPr>
            <a:lvl2pPr>
              <a:buClr>
                <a:schemeClr val="bg1"/>
              </a:buClr>
              <a:defRPr sz="2000">
                <a:solidFill>
                  <a:schemeClr val="tx2"/>
                </a:solidFill>
              </a:defRPr>
            </a:lvl2pPr>
            <a:lvl3pPr>
              <a:buClr>
                <a:schemeClr val="bg1"/>
              </a:buClr>
              <a:defRPr sz="1800">
                <a:solidFill>
                  <a:schemeClr val="tx2"/>
                </a:solidFill>
              </a:defRPr>
            </a:lvl3pPr>
            <a:lvl4pPr>
              <a:buClr>
                <a:schemeClr val="bg1"/>
              </a:buClr>
              <a:defRPr sz="1600">
                <a:solidFill>
                  <a:schemeClr val="tx2"/>
                </a:solidFill>
              </a:defRPr>
            </a:lvl4pPr>
            <a:lvl5pPr>
              <a:buClr>
                <a:schemeClr val="bg1"/>
              </a:buClr>
              <a:defRPr sz="1600">
                <a:solidFill>
                  <a:schemeClr val="tx2"/>
                </a:solidFill>
              </a:defRPr>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5" name="Rounded Rectangle 14"/>
          <p:cNvSpPr/>
          <p:nvPr/>
        </p:nvSpPr>
        <p:spPr>
          <a:xfrm>
            <a:off x="304800" y="228600"/>
            <a:ext cx="11594592"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p:cNvGrpSpPr>
            <a:grpSpLocks noChangeAspect="1"/>
          </p:cNvGrpSpPr>
          <p:nvPr/>
        </p:nvGrpSpPr>
        <p:grpSpPr bwMode="hidden">
          <a:xfrm>
            <a:off x="282220" y="5353963"/>
            <a:ext cx="11631168" cy="1331580"/>
            <a:chOff x="-3905250" y="4294188"/>
            <a:chExt cx="13011150" cy="1892300"/>
          </a:xfrm>
        </p:grpSpPr>
        <p:sp>
          <p:nvSpPr>
            <p:cNvPr id="10"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4"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title"/>
          </p:nvPr>
        </p:nvSpPr>
        <p:spPr>
          <a:xfrm>
            <a:off x="6498874" y="338667"/>
            <a:ext cx="5083527" cy="2429934"/>
          </a:xfrm>
        </p:spPr>
        <p:txBody>
          <a:bodyPr anchor="b">
            <a:normAutofit/>
          </a:bodyPr>
          <a:lstStyle>
            <a:lvl1pPr algn="l">
              <a:defRPr sz="2800" b="0">
                <a:solidFill>
                  <a:srgbClr val="FFFFFF"/>
                </a:solidFill>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6491112" y="2785533"/>
            <a:ext cx="5091289" cy="2421467"/>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1F948DB-D788-4BAF-ADD1-C4A2F5C6DE82}" type="datetimeFigureOut">
              <a:rPr lang="en-GB" smtClean="0"/>
              <a:t>05/05/2019</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8C78ABA9-63D4-4B7C-9485-F9FB39AEB2B6}" type="slidenum">
              <a:rPr lang="en-GB" smtClean="0"/>
              <a:t>‹#›</a:t>
            </a:fld>
            <a:endParaRPr lang="en-GB"/>
          </a:p>
        </p:txBody>
      </p:sp>
      <p:sp>
        <p:nvSpPr>
          <p:cNvPr id="3" name="Picture Placeholder 2"/>
          <p:cNvSpPr>
            <a:spLocks noGrp="1"/>
          </p:cNvSpPr>
          <p:nvPr>
            <p:ph type="pic" idx="1"/>
          </p:nvPr>
        </p:nvSpPr>
        <p:spPr>
          <a:xfrm>
            <a:off x="1117600" y="1371600"/>
            <a:ext cx="4754880" cy="2926080"/>
          </a:xfrm>
          <a:prstGeom prst="roundRect">
            <a:avLst>
              <a:gd name="adj" fmla="val 3924"/>
            </a:avLst>
          </a:prstGeom>
          <a:solidFill>
            <a:schemeClr val="accent1"/>
          </a:solidFill>
          <a:ln>
            <a:noFill/>
          </a:ln>
          <a:effectLst>
            <a:reflection blurRad="12700" stA="30000" endPos="30000" dist="5000" dir="5400000" sy="-100000" algn="bl" rotWithShape="0"/>
          </a:effectLst>
          <a:scene3d>
            <a:camera prst="perspectiveContrastingLeftFacing" fov="600000">
              <a:rot lat="240000" lon="19799999" rev="0"/>
            </a:camera>
            <a:lightRig rig="threePt" dir="t">
              <a:rot lat="0" lon="0" rev="2700000"/>
            </a:lightRig>
          </a:scene3d>
          <a:sp3d>
            <a:bevelT w="44450" h="31750"/>
          </a:sp3d>
        </p:spPr>
        <p:txBody>
          <a:bodyPr/>
          <a:lstStyle>
            <a:lvl1pPr marL="0" indent="0" algn="ctr">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4" name="Rounded Rectangle 13"/>
          <p:cNvSpPr/>
          <p:nvPr/>
        </p:nvSpPr>
        <p:spPr>
          <a:xfrm>
            <a:off x="304800" y="228600"/>
            <a:ext cx="11594592" cy="2468880"/>
          </a:xfrm>
          <a:prstGeom prst="roundRect">
            <a:avLst>
              <a:gd name="adj" fmla="val 3362"/>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15"/>
          <p:cNvGrpSpPr>
            <a:grpSpLocks noChangeAspect="1"/>
          </p:cNvGrpSpPr>
          <p:nvPr/>
        </p:nvGrpSpPr>
        <p:grpSpPr bwMode="hidden">
          <a:xfrm>
            <a:off x="282220" y="1679429"/>
            <a:ext cx="11631168" cy="1329874"/>
            <a:chOff x="-3905251" y="4294188"/>
            <a:chExt cx="13027839" cy="1892300"/>
          </a:xfrm>
        </p:grpSpPr>
        <p:sp>
          <p:nvSpPr>
            <p:cNvPr id="1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Placeholder 1"/>
          <p:cNvSpPr>
            <a:spLocks noGrp="1"/>
          </p:cNvSpPr>
          <p:nvPr>
            <p:ph type="title"/>
          </p:nvPr>
        </p:nvSpPr>
        <p:spPr>
          <a:xfrm>
            <a:off x="609600" y="338328"/>
            <a:ext cx="10972800" cy="1252728"/>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4" name="Date Placeholder 3"/>
          <p:cNvSpPr>
            <a:spLocks noGrp="1"/>
          </p:cNvSpPr>
          <p:nvPr>
            <p:ph type="dt" sz="half" idx="2"/>
          </p:nvPr>
        </p:nvSpPr>
        <p:spPr>
          <a:xfrm>
            <a:off x="6884896" y="6250165"/>
            <a:ext cx="5048920" cy="365125"/>
          </a:xfrm>
          <a:prstGeom prst="rect">
            <a:avLst/>
          </a:prstGeom>
        </p:spPr>
        <p:txBody>
          <a:bodyPr vert="horz" lIns="91440" tIns="45720" rIns="91440" bIns="45720" rtlCol="0" anchor="ctr"/>
          <a:lstStyle>
            <a:lvl1pPr algn="r">
              <a:defRPr sz="1000">
                <a:solidFill>
                  <a:schemeClr val="tx2"/>
                </a:solidFill>
              </a:defRPr>
            </a:lvl1pPr>
          </a:lstStyle>
          <a:p>
            <a:fld id="{61F948DB-D788-4BAF-ADD1-C4A2F5C6DE82}" type="datetimeFigureOut">
              <a:rPr lang="en-GB" smtClean="0"/>
              <a:t>05/05/2019</a:t>
            </a:fld>
            <a:endParaRPr lang="en-GB"/>
          </a:p>
        </p:txBody>
      </p:sp>
      <p:sp>
        <p:nvSpPr>
          <p:cNvPr id="5" name="Footer Placeholder 4"/>
          <p:cNvSpPr>
            <a:spLocks noGrp="1"/>
          </p:cNvSpPr>
          <p:nvPr>
            <p:ph type="ftr" sz="quarter" idx="3"/>
          </p:nvPr>
        </p:nvSpPr>
        <p:spPr>
          <a:xfrm>
            <a:off x="258185" y="6250165"/>
            <a:ext cx="5048921" cy="365125"/>
          </a:xfrm>
          <a:prstGeom prst="rect">
            <a:avLst/>
          </a:prstGeom>
        </p:spPr>
        <p:txBody>
          <a:bodyPr vert="horz" lIns="91440" tIns="45720" rIns="91440" bIns="45720" rtlCol="0" anchor="ctr"/>
          <a:lstStyle>
            <a:lvl1pPr algn="l">
              <a:defRPr sz="1000">
                <a:solidFill>
                  <a:schemeClr val="tx2"/>
                </a:solidFill>
              </a:defRPr>
            </a:lvl1pPr>
          </a:lstStyle>
          <a:p>
            <a:endParaRPr lang="en-GB"/>
          </a:p>
        </p:txBody>
      </p:sp>
      <p:sp>
        <p:nvSpPr>
          <p:cNvPr id="6" name="Slide Number Placeholder 5"/>
          <p:cNvSpPr>
            <a:spLocks noGrp="1"/>
          </p:cNvSpPr>
          <p:nvPr>
            <p:ph type="sldNum" sz="quarter" idx="4"/>
          </p:nvPr>
        </p:nvSpPr>
        <p:spPr>
          <a:xfrm>
            <a:off x="5321451" y="6250164"/>
            <a:ext cx="1549101" cy="365125"/>
          </a:xfrm>
          <a:prstGeom prst="rect">
            <a:avLst/>
          </a:prstGeom>
        </p:spPr>
        <p:txBody>
          <a:bodyPr vert="horz" lIns="91440" tIns="45720" rIns="91440" bIns="45720" rtlCol="0" anchor="ctr"/>
          <a:lstStyle>
            <a:lvl1pPr algn="ctr">
              <a:defRPr sz="1000">
                <a:solidFill>
                  <a:schemeClr val="tx2"/>
                </a:solidFill>
              </a:defRPr>
            </a:lvl1pPr>
          </a:lstStyle>
          <a:p>
            <a:fld id="{8C78ABA9-63D4-4B7C-9485-F9FB39AEB2B6}" type="slidenum">
              <a:rPr lang="en-GB" smtClean="0"/>
              <a:t>‹#›</a:t>
            </a:fld>
            <a:endParaRPr lang="en-GB"/>
          </a:p>
        </p:txBody>
      </p:sp>
      <p:sp>
        <p:nvSpPr>
          <p:cNvPr id="3" name="Text Placeholder 2"/>
          <p:cNvSpPr>
            <a:spLocks noGrp="1"/>
          </p:cNvSpPr>
          <p:nvPr>
            <p:ph type="body" idx="1"/>
          </p:nvPr>
        </p:nvSpPr>
        <p:spPr>
          <a:xfrm>
            <a:off x="1162757" y="2675467"/>
            <a:ext cx="9877777" cy="3450696"/>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39452" y="472966"/>
            <a:ext cx="10363200" cy="3531475"/>
          </a:xfrm>
        </p:spPr>
        <p:txBody>
          <a:bodyPr>
            <a:normAutofit fontScale="90000"/>
          </a:bodyPr>
          <a:lstStyle/>
          <a:p>
            <a:r>
              <a:rPr lang="en-GB" sz="4800" b="1" dirty="0" smtClean="0"/>
              <a:t>European Regional Forum on Education, Language and the Human Rights of Minorities:</a:t>
            </a:r>
            <a:br>
              <a:rPr lang="en-GB" sz="4800" b="1" dirty="0" smtClean="0"/>
            </a:br>
            <a:r>
              <a:rPr lang="en-GB" sz="4800" b="1" dirty="0" smtClean="0"/>
              <a:t>Human Rights and Minority Language Education</a:t>
            </a:r>
            <a:endParaRPr lang="en-GB" sz="4800" b="1" dirty="0"/>
          </a:p>
        </p:txBody>
      </p:sp>
      <p:sp>
        <p:nvSpPr>
          <p:cNvPr id="3" name="Subtitle 2"/>
          <p:cNvSpPr>
            <a:spLocks noGrp="1"/>
          </p:cNvSpPr>
          <p:nvPr>
            <p:ph type="subTitle" idx="1"/>
          </p:nvPr>
        </p:nvSpPr>
        <p:spPr>
          <a:xfrm>
            <a:off x="2359341" y="4114800"/>
            <a:ext cx="8534400" cy="2343150"/>
          </a:xfrm>
        </p:spPr>
        <p:txBody>
          <a:bodyPr>
            <a:normAutofit lnSpcReduction="10000"/>
          </a:bodyPr>
          <a:lstStyle/>
          <a:p>
            <a:r>
              <a:rPr lang="en-GB" sz="3600" b="1" dirty="0" err="1" smtClean="0">
                <a:solidFill>
                  <a:schemeClr val="accent2"/>
                </a:solidFill>
              </a:rPr>
              <a:t>Prof</a:t>
            </a:r>
            <a:r>
              <a:rPr lang="en-GB" sz="3600" b="1" dirty="0" err="1" smtClean="0">
                <a:solidFill>
                  <a:schemeClr val="accent2"/>
                </a:solidFill>
              </a:rPr>
              <a:t>.</a:t>
            </a:r>
            <a:r>
              <a:rPr lang="en-GB" sz="3600" b="1" dirty="0" smtClean="0">
                <a:solidFill>
                  <a:schemeClr val="accent2"/>
                </a:solidFill>
              </a:rPr>
              <a:t> Robert </a:t>
            </a:r>
            <a:r>
              <a:rPr lang="en-GB" sz="3600" b="1" dirty="0" smtClean="0">
                <a:solidFill>
                  <a:schemeClr val="accent2"/>
                </a:solidFill>
              </a:rPr>
              <a:t>Dunbar</a:t>
            </a:r>
          </a:p>
          <a:p>
            <a:r>
              <a:rPr lang="en-GB" sz="3600" b="1" dirty="0" smtClean="0">
                <a:solidFill>
                  <a:schemeClr val="accent2"/>
                </a:solidFill>
              </a:rPr>
              <a:t>Celtic &amp; Scottish Studies</a:t>
            </a:r>
          </a:p>
          <a:p>
            <a:r>
              <a:rPr lang="en-GB" sz="3600" b="1" dirty="0" smtClean="0">
                <a:solidFill>
                  <a:schemeClr val="accent2"/>
                </a:solidFill>
              </a:rPr>
              <a:t>The University of Edinburgh</a:t>
            </a:r>
            <a:r>
              <a:rPr lang="en-GB" sz="3600" b="1" dirty="0"/>
              <a:t/>
            </a:r>
            <a:br>
              <a:rPr lang="en-GB" sz="3600" b="1" dirty="0"/>
            </a:br>
            <a:endParaRPr lang="en-GB" sz="3600" b="1" dirty="0"/>
          </a:p>
        </p:txBody>
      </p:sp>
    </p:spTree>
    <p:extLst>
      <p:ext uri="{BB962C8B-B14F-4D97-AF65-F5344CB8AC3E}">
        <p14:creationId xmlns:p14="http://schemas.microsoft.com/office/powerpoint/2010/main" val="240147921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1162757" y="1935480"/>
            <a:ext cx="9877777" cy="4260368"/>
          </a:xfrm>
        </p:spPr>
        <p:txBody>
          <a:bodyPr>
            <a:normAutofit/>
          </a:bodyPr>
          <a:lstStyle/>
          <a:p>
            <a:r>
              <a:rPr lang="en-GB" sz="2800" dirty="0" smtClean="0"/>
              <a:t>General lack of a clear, unambiguous right to education through the medium of a minority language in the Major International Human Rights Treaties</a:t>
            </a:r>
          </a:p>
          <a:p>
            <a:r>
              <a:rPr lang="en-GB" sz="2800" dirty="0" smtClean="0"/>
              <a:t>ECHR, Optional Protocol No. 1, Article 2—Right to Education</a:t>
            </a:r>
          </a:p>
          <a:p>
            <a:r>
              <a:rPr lang="en-GB" sz="2800" dirty="0" smtClean="0"/>
              <a:t>International Covenant on Economic, Social and Cultural Rights (ICESCR)</a:t>
            </a:r>
          </a:p>
          <a:p>
            <a:r>
              <a:rPr lang="en-GB" sz="2800" dirty="0" smtClean="0"/>
              <a:t>Convention on the Rights of the Child (CRC)</a:t>
            </a:r>
          </a:p>
          <a:p>
            <a:r>
              <a:rPr lang="en-GB" sz="2800" dirty="0" smtClean="0"/>
              <a:t>Various other treaties of importance</a:t>
            </a:r>
            <a:endParaRPr lang="en-GB" sz="2800" dirty="0" smtClean="0"/>
          </a:p>
          <a:p>
            <a:endParaRPr lang="en-GB" sz="2800" dirty="0" smtClean="0"/>
          </a:p>
        </p:txBody>
      </p:sp>
      <p:sp>
        <p:nvSpPr>
          <p:cNvPr id="3" name="Title 2"/>
          <p:cNvSpPr>
            <a:spLocks noGrp="1"/>
          </p:cNvSpPr>
          <p:nvPr>
            <p:ph type="title"/>
          </p:nvPr>
        </p:nvSpPr>
        <p:spPr/>
        <p:txBody>
          <a:bodyPr>
            <a:normAutofit fontScale="90000"/>
          </a:bodyPr>
          <a:lstStyle/>
          <a:p>
            <a:r>
              <a:rPr lang="en-GB" dirty="0" smtClean="0"/>
              <a:t>Minority Education Rights in International Human Rights Instruments</a:t>
            </a:r>
            <a:endParaRPr lang="en-GB" dirty="0"/>
          </a:p>
        </p:txBody>
      </p:sp>
    </p:spTree>
    <p:extLst>
      <p:ext uri="{BB962C8B-B14F-4D97-AF65-F5344CB8AC3E}">
        <p14:creationId xmlns:p14="http://schemas.microsoft.com/office/powerpoint/2010/main" val="36383752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1162757" y="2049517"/>
            <a:ext cx="9877777" cy="4076646"/>
          </a:xfrm>
        </p:spPr>
        <p:txBody>
          <a:bodyPr/>
          <a:lstStyle/>
          <a:p>
            <a:r>
              <a:rPr lang="en-GB" dirty="0" smtClean="0"/>
              <a:t>Framework Convention for the Protection of National Minorities, Article 14(2):</a:t>
            </a:r>
          </a:p>
          <a:p>
            <a:pPr marL="541338" indent="-273050"/>
            <a:r>
              <a:rPr lang="en-GB" dirty="0"/>
              <a:t>In areas inhabited by persons belonging to national minorities traditionally or in substantial numbers, if there is sufficient demand, the Parties shall endeavour to ensure, as far as possible and within the framework of their education systems, that persons belonging to those minorities have adequate opportunities for being </a:t>
            </a:r>
            <a:r>
              <a:rPr lang="en-GB" dirty="0" err="1"/>
              <a:t>taughtthe</a:t>
            </a:r>
            <a:r>
              <a:rPr lang="en-GB" dirty="0"/>
              <a:t> minority language or for receiving instruction in this language.</a:t>
            </a:r>
          </a:p>
          <a:p>
            <a:r>
              <a:rPr lang="en-GB" dirty="0" smtClean="0"/>
              <a:t>European Charter for Regional or Minority Languages, Article 8</a:t>
            </a:r>
            <a:endParaRPr lang="en-GB" dirty="0"/>
          </a:p>
        </p:txBody>
      </p:sp>
      <p:sp>
        <p:nvSpPr>
          <p:cNvPr id="3" name="Title 2"/>
          <p:cNvSpPr>
            <a:spLocks noGrp="1"/>
          </p:cNvSpPr>
          <p:nvPr>
            <p:ph type="title"/>
          </p:nvPr>
        </p:nvSpPr>
        <p:spPr/>
        <p:txBody>
          <a:bodyPr/>
          <a:lstStyle/>
          <a:p>
            <a:r>
              <a:rPr lang="en-GB" dirty="0" smtClean="0"/>
              <a:t>Minorities Instruments</a:t>
            </a:r>
            <a:endParaRPr lang="en-GB" dirty="0"/>
          </a:p>
        </p:txBody>
      </p:sp>
    </p:spTree>
    <p:extLst>
      <p:ext uri="{BB962C8B-B14F-4D97-AF65-F5344CB8AC3E}">
        <p14:creationId xmlns:p14="http://schemas.microsoft.com/office/powerpoint/2010/main" val="33204783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1162757" y="1844566"/>
            <a:ext cx="9877777" cy="4477406"/>
          </a:xfrm>
        </p:spPr>
        <p:txBody>
          <a:bodyPr/>
          <a:lstStyle/>
          <a:p>
            <a:r>
              <a:rPr lang="en-GB" dirty="0"/>
              <a:t>Article </a:t>
            </a:r>
            <a:r>
              <a:rPr lang="en-GB" dirty="0" smtClean="0"/>
              <a:t>13(1) </a:t>
            </a:r>
            <a:r>
              <a:rPr lang="en-GB" dirty="0"/>
              <a:t>of the ICESCR provides that States Parties recognize the right of everyone to education, and that education “shall be directed to the full development of the human personality and the sense of its dignity</a:t>
            </a:r>
            <a:r>
              <a:rPr lang="en-GB" dirty="0" smtClean="0"/>
              <a:t>”</a:t>
            </a:r>
          </a:p>
          <a:p>
            <a:r>
              <a:rPr lang="en-GB" dirty="0" smtClean="0"/>
              <a:t>What if scientific research demonstrates that the full development of the human personality and sense of dignity requires mother tongue education?</a:t>
            </a:r>
          </a:p>
          <a:p>
            <a:r>
              <a:rPr lang="en-GB" dirty="0" smtClean="0"/>
              <a:t>Committee on Economic, Social and Cultural Rights </a:t>
            </a:r>
            <a:r>
              <a:rPr lang="en-GB" dirty="0"/>
              <a:t>has said that States must facilitate the acceptability of education “by taking positive measures to ensure that education is culturally appropriate for minorities and indigenous peoples</a:t>
            </a:r>
            <a:r>
              <a:rPr lang="en-GB" dirty="0" smtClean="0"/>
              <a:t>” (General Comment No. 13, on Education</a:t>
            </a:r>
            <a:endParaRPr lang="en-GB" dirty="0"/>
          </a:p>
        </p:txBody>
      </p:sp>
      <p:sp>
        <p:nvSpPr>
          <p:cNvPr id="3" name="Title 2"/>
          <p:cNvSpPr>
            <a:spLocks noGrp="1"/>
          </p:cNvSpPr>
          <p:nvPr>
            <p:ph type="title"/>
          </p:nvPr>
        </p:nvSpPr>
        <p:spPr/>
        <p:txBody>
          <a:bodyPr>
            <a:normAutofit fontScale="90000"/>
          </a:bodyPr>
          <a:lstStyle/>
          <a:p>
            <a:r>
              <a:rPr lang="en-GB" dirty="0" smtClean="0"/>
              <a:t>A Teleological Approach, informed by Social Scientific Research</a:t>
            </a:r>
            <a:endParaRPr lang="en-GB" dirty="0"/>
          </a:p>
        </p:txBody>
      </p:sp>
    </p:spTree>
    <p:extLst>
      <p:ext uri="{BB962C8B-B14F-4D97-AF65-F5344CB8AC3E}">
        <p14:creationId xmlns:p14="http://schemas.microsoft.com/office/powerpoint/2010/main" val="3003234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1162757" y="1671145"/>
            <a:ext cx="9877777" cy="4455018"/>
          </a:xfrm>
        </p:spPr>
        <p:txBody>
          <a:bodyPr/>
          <a:lstStyle/>
          <a:p>
            <a:r>
              <a:rPr lang="en-GB" dirty="0" smtClean="0"/>
              <a:t>CRC Article 29 (1)(a</a:t>
            </a:r>
            <a:r>
              <a:rPr lang="en-GB" dirty="0"/>
              <a:t>) requires that the education of the child must be directed to the development of the child’s personality, talents and mental and physical abilities to their fullest </a:t>
            </a:r>
            <a:r>
              <a:rPr lang="en-GB" dirty="0" smtClean="0"/>
              <a:t>potential</a:t>
            </a:r>
          </a:p>
          <a:p>
            <a:r>
              <a:rPr lang="en-GB" dirty="0" smtClean="0"/>
              <a:t>CRC Article 29 (1)(c) requires </a:t>
            </a:r>
            <a:r>
              <a:rPr lang="en-GB" dirty="0"/>
              <a:t>that such education must be directed and to the development of respect for the child’s own cultural identity, language and values, among other </a:t>
            </a:r>
            <a:r>
              <a:rPr lang="en-GB" dirty="0" smtClean="0"/>
              <a:t>things</a:t>
            </a:r>
            <a:endParaRPr lang="en-GB" dirty="0"/>
          </a:p>
          <a:p>
            <a:r>
              <a:rPr lang="en-GB" dirty="0" smtClean="0"/>
              <a:t>Mother tongue education may be necessary to accomplish both</a:t>
            </a:r>
          </a:p>
          <a:p>
            <a:r>
              <a:rPr lang="en-GB" dirty="0" smtClean="0"/>
              <a:t>Committee on the Rights of the Child </a:t>
            </a:r>
            <a:r>
              <a:rPr lang="en-GB" dirty="0"/>
              <a:t>has said </a:t>
            </a:r>
            <a:r>
              <a:rPr lang="en-GB" dirty="0" smtClean="0"/>
              <a:t>that </a:t>
            </a:r>
            <a:r>
              <a:rPr lang="en-GB" dirty="0"/>
              <a:t>specific references to indigenous children in the Convention are indicative of the recognition that they require special measures in order to fully enjoy their </a:t>
            </a:r>
            <a:r>
              <a:rPr lang="en-GB" dirty="0" smtClean="0"/>
              <a:t>rights (similar considerations should apply to minority children)</a:t>
            </a:r>
            <a:endParaRPr lang="en-GB" dirty="0"/>
          </a:p>
        </p:txBody>
      </p:sp>
      <p:sp>
        <p:nvSpPr>
          <p:cNvPr id="3" name="Title 2"/>
          <p:cNvSpPr>
            <a:spLocks noGrp="1"/>
          </p:cNvSpPr>
          <p:nvPr>
            <p:ph type="title"/>
          </p:nvPr>
        </p:nvSpPr>
        <p:spPr/>
        <p:txBody>
          <a:bodyPr/>
          <a:lstStyle/>
          <a:p>
            <a:endParaRPr lang="en-GB"/>
          </a:p>
        </p:txBody>
      </p:sp>
    </p:spTree>
    <p:extLst>
      <p:ext uri="{BB962C8B-B14F-4D97-AF65-F5344CB8AC3E}">
        <p14:creationId xmlns:p14="http://schemas.microsoft.com/office/powerpoint/2010/main" val="343810954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1162757" y="1765738"/>
            <a:ext cx="9877777" cy="4360425"/>
          </a:xfrm>
        </p:spPr>
        <p:txBody>
          <a:bodyPr/>
          <a:lstStyle/>
          <a:p>
            <a:r>
              <a:rPr lang="en-GB" dirty="0" smtClean="0"/>
              <a:t>A teleological approach to treaties such as the Framework Convention on the Protection of National Minorities and the European Charter for Regional or Minority Languages would require a greater focus on the effects and effectiveness of policies</a:t>
            </a:r>
          </a:p>
          <a:p>
            <a:r>
              <a:rPr lang="en-GB" dirty="0" smtClean="0"/>
              <a:t>Would require a more rigorous approach to the application of the ‘sliding scale’</a:t>
            </a:r>
          </a:p>
          <a:p>
            <a:r>
              <a:rPr lang="en-GB" dirty="0" smtClean="0"/>
              <a:t>Finally, equality considerations: substantive equality may require much greater provision of mother </a:t>
            </a:r>
            <a:r>
              <a:rPr lang="en-GB" smtClean="0"/>
              <a:t>tongue education</a:t>
            </a:r>
            <a:endParaRPr lang="en-GB"/>
          </a:p>
        </p:txBody>
      </p:sp>
      <p:sp>
        <p:nvSpPr>
          <p:cNvPr id="3" name="Title 2"/>
          <p:cNvSpPr>
            <a:spLocks noGrp="1"/>
          </p:cNvSpPr>
          <p:nvPr>
            <p:ph type="title"/>
          </p:nvPr>
        </p:nvSpPr>
        <p:spPr/>
        <p:txBody>
          <a:bodyPr/>
          <a:lstStyle/>
          <a:p>
            <a:endParaRPr lang="en-GB"/>
          </a:p>
        </p:txBody>
      </p:sp>
    </p:spTree>
    <p:extLst>
      <p:ext uri="{BB962C8B-B14F-4D97-AF65-F5344CB8AC3E}">
        <p14:creationId xmlns:p14="http://schemas.microsoft.com/office/powerpoint/2010/main" val="2203855487"/>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Waveform">
  <a:themeElements>
    <a:clrScheme name="Waveform">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Waveform">
      <a:majorFont>
        <a:latin typeface="Candara"/>
        <a:ea typeface=""/>
        <a:cs typeface=""/>
        <a:font script="Jpan" typeface="HGP明朝E"/>
        <a:font script="Hang" typeface="HY그래픽M"/>
        <a:font script="Hans" typeface="华文新魏"/>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ndara"/>
        <a:ea typeface=""/>
        <a:cs typeface=""/>
        <a:font script="Jpan" typeface="HGP明朝E"/>
        <a:font script="Hang" typeface="HY그래픽M"/>
        <a:font script="Hans" typeface="华文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aveform">
      <a:fillStyleLst>
        <a:solidFill>
          <a:schemeClr val="phClr"/>
        </a:solidFill>
        <a:gradFill rotWithShape="1">
          <a:gsLst>
            <a:gs pos="0">
              <a:schemeClr val="phClr">
                <a:tint val="0"/>
              </a:schemeClr>
            </a:gs>
            <a:gs pos="44000">
              <a:schemeClr val="phClr">
                <a:tint val="60000"/>
                <a:satMod val="120000"/>
              </a:schemeClr>
            </a:gs>
            <a:gs pos="100000">
              <a:schemeClr val="phClr">
                <a:tint val="90000"/>
                <a:alpha val="100000"/>
                <a:lumMod val="90000"/>
              </a:schemeClr>
            </a:gs>
          </a:gsLst>
          <a:lin ang="5400000" scaled="0"/>
        </a:gradFill>
        <a:gradFill rotWithShape="1">
          <a:gsLst>
            <a:gs pos="0">
              <a:schemeClr val="phClr">
                <a:tint val="96000"/>
                <a:satMod val="120000"/>
                <a:lumMod val="120000"/>
              </a:schemeClr>
            </a:gs>
            <a:gs pos="100000">
              <a:schemeClr val="phClr">
                <a:shade val="89000"/>
                <a:lumMod val="90000"/>
              </a:schemeClr>
            </a:gs>
          </a:gsLst>
          <a:lin ang="5400000" scaled="0"/>
        </a:gradFill>
      </a:fillStyleLst>
      <a:lnStyleLst>
        <a:ln w="9525" cap="flat" cmpd="sng" algn="ctr">
          <a:solidFill>
            <a:schemeClr val="phClr"/>
          </a:solidFill>
          <a:prstDash val="solid"/>
        </a:ln>
        <a:ln w="15875" cap="flat" cmpd="sng" algn="ctr">
          <a:solidFill>
            <a:schemeClr val="phClr">
              <a:shade val="75000"/>
              <a:lumMod val="80000"/>
            </a:schemeClr>
          </a:solidFill>
          <a:prstDash val="solid"/>
        </a:ln>
        <a:ln w="25400" cap="flat" cmpd="sng" algn="ctr">
          <a:solidFill>
            <a:schemeClr val="phClr"/>
          </a:solidFill>
          <a:prstDash val="solid"/>
        </a:ln>
      </a:lnStyleLst>
      <a:effectStyleLst>
        <a:effectStyle>
          <a:effectLst/>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prstMaterial="flat">
            <a:bevelT w="12700" h="12700"/>
          </a:sp3d>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contourW="19050" prstMaterial="flat">
            <a:bevelT w="63500" h="63500"/>
            <a:contourClr>
              <a:schemeClr val="phClr">
                <a:shade val="25000"/>
                <a:satMod val="180000"/>
              </a:schemeClr>
            </a:contourClr>
          </a:sp3d>
        </a:effectStyle>
      </a:effectStyleLst>
      <a:bgFillStyleLst>
        <a:solidFill>
          <a:schemeClr val="phClr"/>
        </a:solidFill>
        <a:gradFill rotWithShape="1">
          <a:gsLst>
            <a:gs pos="40000">
              <a:schemeClr val="phClr">
                <a:tint val="94000"/>
                <a:shade val="94000"/>
                <a:alpha val="100000"/>
                <a:satMod val="114000"/>
                <a:lumMod val="114000"/>
              </a:schemeClr>
            </a:gs>
            <a:gs pos="74000">
              <a:schemeClr val="phClr">
                <a:tint val="94000"/>
                <a:shade val="94000"/>
                <a:satMod val="128000"/>
                <a:lumMod val="100000"/>
              </a:schemeClr>
            </a:gs>
            <a:gs pos="100000">
              <a:schemeClr val="phClr">
                <a:tint val="98000"/>
                <a:shade val="100000"/>
                <a:hueMod val="98000"/>
                <a:satMod val="100000"/>
                <a:lumMod val="74000"/>
              </a:schemeClr>
            </a:gs>
          </a:gsLst>
          <a:path path="circle">
            <a:fillToRect l="20000" t="-40000" r="20000" b="140000"/>
          </a:path>
        </a:gradFill>
        <a:blipFill rotWithShape="1">
          <a:blip xmlns:r="http://schemas.openxmlformats.org/officeDocument/2006/relationships" r:embed="rId1">
            <a:duotone>
              <a:schemeClr val="phClr">
                <a:tint val="96000"/>
                <a:satMod val="130000"/>
                <a:lumMod val="50000"/>
              </a:schemeClr>
              <a:schemeClr val="phClr">
                <a:tint val="96000"/>
                <a:satMod val="114000"/>
                <a:lumMod val="114000"/>
              </a:schemeClr>
            </a:duotone>
          </a:blip>
          <a:stretch/>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Waveform</Template>
  <TotalTime>2043</TotalTime>
  <Words>492</Words>
  <Application>Microsoft Office PowerPoint</Application>
  <PresentationFormat>Custom</PresentationFormat>
  <Paragraphs>25</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Waveform</vt:lpstr>
      <vt:lpstr>European Regional Forum on Education, Language and the Human Rights of Minorities: Human Rights and Minority Language Education</vt:lpstr>
      <vt:lpstr>Minority Education Rights in International Human Rights Instruments</vt:lpstr>
      <vt:lpstr>Minorities Instruments</vt:lpstr>
      <vt:lpstr>A Teleological Approach, informed by Social Scientific Research</vt:lpstr>
      <vt:lpstr>PowerPoint Presentation</vt:lpstr>
      <vt:lpstr>PowerPoint Presentation</vt:lpstr>
    </vt:vector>
  </TitlesOfParts>
  <Company>University of Edinburgh</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DUNBAR Rob</dc:creator>
  <cp:lastModifiedBy>Rob Dunbar</cp:lastModifiedBy>
  <cp:revision>106</cp:revision>
  <cp:lastPrinted>2019-01-10T10:34:26Z</cp:lastPrinted>
  <dcterms:created xsi:type="dcterms:W3CDTF">2016-03-30T22:19:42Z</dcterms:created>
  <dcterms:modified xsi:type="dcterms:W3CDTF">2019-05-05T19:12:08Z</dcterms:modified>
</cp:coreProperties>
</file>

<file path=docProps/thumbnail.jpeg>
</file>